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8" r:id="rId1"/>
  </p:sldMasterIdLst>
  <p:notesMasterIdLst>
    <p:notesMasterId r:id="rId47"/>
  </p:notesMasterIdLst>
  <p:sldIdLst>
    <p:sldId id="256" r:id="rId2"/>
    <p:sldId id="257" r:id="rId3"/>
    <p:sldId id="259" r:id="rId4"/>
    <p:sldId id="258" r:id="rId5"/>
    <p:sldId id="260" r:id="rId6"/>
    <p:sldId id="261" r:id="rId7"/>
    <p:sldId id="267" r:id="rId8"/>
    <p:sldId id="269" r:id="rId9"/>
    <p:sldId id="270" r:id="rId10"/>
    <p:sldId id="308" r:id="rId11"/>
    <p:sldId id="263" r:id="rId12"/>
    <p:sldId id="307" r:id="rId13"/>
    <p:sldId id="271" r:id="rId14"/>
    <p:sldId id="272" r:id="rId15"/>
    <p:sldId id="273" r:id="rId16"/>
    <p:sldId id="274" r:id="rId17"/>
    <p:sldId id="275" r:id="rId18"/>
    <p:sldId id="284" r:id="rId19"/>
    <p:sldId id="285" r:id="rId20"/>
    <p:sldId id="286" r:id="rId21"/>
    <p:sldId id="287" r:id="rId22"/>
    <p:sldId id="288" r:id="rId23"/>
    <p:sldId id="289" r:id="rId24"/>
    <p:sldId id="278" r:id="rId25"/>
    <p:sldId id="264" r:id="rId26"/>
    <p:sldId id="283" r:id="rId27"/>
    <p:sldId id="310" r:id="rId28"/>
    <p:sldId id="311" r:id="rId29"/>
    <p:sldId id="279" r:id="rId30"/>
    <p:sldId id="280" r:id="rId31"/>
    <p:sldId id="292" r:id="rId32"/>
    <p:sldId id="293" r:id="rId33"/>
    <p:sldId id="265" r:id="rId34"/>
    <p:sldId id="295" r:id="rId35"/>
    <p:sldId id="296" r:id="rId36"/>
    <p:sldId id="297" r:id="rId37"/>
    <p:sldId id="301" r:id="rId38"/>
    <p:sldId id="302" r:id="rId39"/>
    <p:sldId id="303" r:id="rId40"/>
    <p:sldId id="304" r:id="rId41"/>
    <p:sldId id="305" r:id="rId42"/>
    <p:sldId id="306" r:id="rId43"/>
    <p:sldId id="298" r:id="rId44"/>
    <p:sldId id="300" r:id="rId45"/>
    <p:sldId id="299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8595" autoAdjust="0"/>
  </p:normalViewPr>
  <p:slideViewPr>
    <p:cSldViewPr snapToGrid="0" snapToObjects="1">
      <p:cViewPr>
        <p:scale>
          <a:sx n="174" d="100"/>
          <a:sy n="174" d="100"/>
        </p:scale>
        <p:origin x="-20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12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FECF3-5752-D949-A444-C42F9E1B6658}" type="datetimeFigureOut">
              <a:rPr lang="en-US" smtClean="0"/>
              <a:t>13/05/17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83337-47F4-324A-915B-200F23C15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17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83337-47F4-324A-915B-200F23C15C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24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83337-47F4-324A-915B-200F23C15C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95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83337-47F4-324A-915B-200F23C15C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90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83337-47F4-324A-915B-200F23C15C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97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83337-47F4-324A-915B-200F23C15C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0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83337-47F4-324A-915B-200F23C15C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0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83337-47F4-324A-915B-200F23C15C8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0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83337-47F4-324A-915B-200F23C15C8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0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83337-47F4-324A-915B-200F23C15C8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115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83337-47F4-324A-915B-200F23C15C8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115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83337-47F4-324A-915B-200F23C15C8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11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83337-47F4-324A-915B-200F23C15C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481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83337-47F4-324A-915B-200F23C15C8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115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83337-47F4-324A-915B-200F23C15C8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202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83337-47F4-324A-915B-200F23C15C8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598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83337-47F4-324A-915B-200F23C15C8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598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83337-47F4-324A-915B-200F23C15C8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598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83337-47F4-324A-915B-200F23C15C8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244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83337-47F4-324A-915B-200F23C15C8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244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83337-47F4-324A-915B-200F23C15C8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24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83337-47F4-324A-915B-200F23C15C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29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83337-47F4-324A-915B-200F23C15C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72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83337-47F4-324A-915B-200F23C15C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48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83337-47F4-324A-915B-200F23C15C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18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83337-47F4-324A-915B-200F23C15C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40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83337-47F4-324A-915B-200F23C15C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95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83337-47F4-324A-915B-200F23C15C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95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4730" y="2130425"/>
            <a:ext cx="662347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4730" y="3886200"/>
            <a:ext cx="662347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11"/>
          <p:cNvSpPr>
            <a:spLocks/>
          </p:cNvSpPr>
          <p:nvPr userDrawn="1"/>
        </p:nvSpPr>
        <p:spPr bwMode="auto">
          <a:xfrm>
            <a:off x="105000" y="5215211"/>
            <a:ext cx="1800000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40" bIns="0"/>
          <a:lstStyle/>
          <a:p>
            <a:pPr marL="39688" algn="ctr">
              <a:defRPr/>
            </a:pPr>
            <a:r>
              <a:rPr lang="en-US" sz="900" dirty="0" smtClean="0">
                <a:solidFill>
                  <a:srgbClr val="535353"/>
                </a:solidFill>
                <a:latin typeface="Verdana" pitchFamily="34" charset="0"/>
                <a:ea typeface="Heiti SC Light" charset="-122"/>
                <a:cs typeface="+mn-cs"/>
                <a:sym typeface="Verdana" pitchFamily="34" charset="0"/>
              </a:rPr>
              <a:t>Roman Toda</a:t>
            </a:r>
          </a:p>
          <a:p>
            <a:pPr marL="39688" algn="ctr">
              <a:defRPr/>
            </a:pPr>
            <a:r>
              <a:rPr lang="en-US" sz="900" dirty="0" smtClean="0">
                <a:solidFill>
                  <a:srgbClr val="535353"/>
                </a:solidFill>
                <a:latin typeface="Verdana" pitchFamily="34" charset="0"/>
                <a:ea typeface="Heiti SC Light" charset="-122"/>
                <a:cs typeface="+mn-cs"/>
                <a:sym typeface="Verdana" pitchFamily="34" charset="0"/>
              </a:rPr>
              <a:t>CTO, </a:t>
            </a:r>
            <a:r>
              <a:rPr lang="en-US" sz="900" dirty="0" err="1" smtClean="0">
                <a:solidFill>
                  <a:srgbClr val="535353"/>
                </a:solidFill>
                <a:latin typeface="Verdana" pitchFamily="34" charset="0"/>
                <a:ea typeface="Heiti SC Light" charset="-122"/>
                <a:cs typeface="+mn-cs"/>
                <a:sym typeface="Verdana" pitchFamily="34" charset="0"/>
              </a:rPr>
              <a:t>Normex</a:t>
            </a:r>
            <a:endParaRPr lang="en-US" sz="900" dirty="0" smtClean="0">
              <a:solidFill>
                <a:srgbClr val="535353"/>
              </a:solidFill>
              <a:latin typeface="Verdana" pitchFamily="34" charset="0"/>
              <a:ea typeface="Heiti SC Light" charset="-122"/>
              <a:cs typeface="+mn-cs"/>
              <a:sym typeface="Verdana" pitchFamily="34" charset="0"/>
            </a:endParaRPr>
          </a:p>
          <a:p>
            <a:pPr marL="39688" algn="ctr">
              <a:defRPr/>
            </a:pPr>
            <a:r>
              <a:rPr lang="en-US" sz="900" dirty="0" err="1" smtClean="0">
                <a:solidFill>
                  <a:srgbClr val="535353"/>
                </a:solidFill>
                <a:latin typeface="Verdana" pitchFamily="34" charset="0"/>
                <a:ea typeface="Heiti SC Light" charset="-122"/>
                <a:cs typeface="+mn-cs"/>
                <a:sym typeface="Verdana" pitchFamily="34" charset="0"/>
              </a:rPr>
              <a:t>www.digitaldocuments.org</a:t>
            </a:r>
            <a:endParaRPr lang="en-US" sz="900" dirty="0" smtClean="0">
              <a:solidFill>
                <a:srgbClr val="535353"/>
              </a:solidFill>
              <a:latin typeface="Verdana" pitchFamily="34" charset="0"/>
              <a:ea typeface="Heiti SC Light" charset="-122"/>
              <a:cs typeface="+mn-cs"/>
              <a:sym typeface="Verdana" pitchFamily="34" charset="0"/>
            </a:endParaRPr>
          </a:p>
        </p:txBody>
      </p:sp>
      <p:pic>
        <p:nvPicPr>
          <p:cNvPr id="6" name="Picture 5" descr="logo_norm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0" y="4783248"/>
            <a:ext cx="1800000" cy="32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41063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66787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3312" y="1219200"/>
            <a:ext cx="7256388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11"/>
          <p:cNvSpPr>
            <a:spLocks/>
          </p:cNvSpPr>
          <p:nvPr userDrawn="1"/>
        </p:nvSpPr>
        <p:spPr bwMode="auto">
          <a:xfrm>
            <a:off x="105000" y="5215211"/>
            <a:ext cx="1800000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40" bIns="0"/>
          <a:lstStyle/>
          <a:p>
            <a:pPr marL="39688" algn="ctr">
              <a:defRPr/>
            </a:pPr>
            <a:r>
              <a:rPr lang="en-US" sz="900" dirty="0" smtClean="0">
                <a:solidFill>
                  <a:srgbClr val="535353"/>
                </a:solidFill>
                <a:latin typeface="Verdana" pitchFamily="34" charset="0"/>
                <a:ea typeface="Heiti SC Light" charset="-122"/>
                <a:cs typeface="+mn-cs"/>
                <a:sym typeface="Verdana" pitchFamily="34" charset="0"/>
              </a:rPr>
              <a:t>Roman Toda</a:t>
            </a:r>
          </a:p>
          <a:p>
            <a:pPr marL="39688" algn="ctr">
              <a:defRPr/>
            </a:pPr>
            <a:r>
              <a:rPr lang="en-US" sz="900" dirty="0" smtClean="0">
                <a:solidFill>
                  <a:srgbClr val="535353"/>
                </a:solidFill>
                <a:latin typeface="Verdana" pitchFamily="34" charset="0"/>
                <a:ea typeface="Heiti SC Light" charset="-122"/>
                <a:cs typeface="+mn-cs"/>
                <a:sym typeface="Verdana" pitchFamily="34" charset="0"/>
              </a:rPr>
              <a:t>CTO, </a:t>
            </a:r>
            <a:r>
              <a:rPr lang="en-US" sz="900" dirty="0" err="1" smtClean="0">
                <a:solidFill>
                  <a:srgbClr val="535353"/>
                </a:solidFill>
                <a:latin typeface="Verdana" pitchFamily="34" charset="0"/>
                <a:ea typeface="Heiti SC Light" charset="-122"/>
                <a:cs typeface="+mn-cs"/>
                <a:sym typeface="Verdana" pitchFamily="34" charset="0"/>
              </a:rPr>
              <a:t>Normex</a:t>
            </a:r>
            <a:endParaRPr lang="en-US" sz="900" dirty="0" smtClean="0">
              <a:solidFill>
                <a:srgbClr val="535353"/>
              </a:solidFill>
              <a:latin typeface="Verdana" pitchFamily="34" charset="0"/>
              <a:ea typeface="Heiti SC Light" charset="-122"/>
              <a:cs typeface="+mn-cs"/>
              <a:sym typeface="Verdana" pitchFamily="34" charset="0"/>
            </a:endParaRPr>
          </a:p>
          <a:p>
            <a:pPr marL="39688" algn="ctr">
              <a:defRPr/>
            </a:pPr>
            <a:r>
              <a:rPr lang="en-US" sz="900" dirty="0" err="1" smtClean="0">
                <a:solidFill>
                  <a:srgbClr val="535353"/>
                </a:solidFill>
                <a:latin typeface="Verdana" pitchFamily="34" charset="0"/>
                <a:ea typeface="Heiti SC Light" charset="-122"/>
                <a:cs typeface="+mn-cs"/>
                <a:sym typeface="Verdana" pitchFamily="34" charset="0"/>
              </a:rPr>
              <a:t>www.digitaldocuments.org</a:t>
            </a:r>
            <a:endParaRPr lang="en-US" sz="900" dirty="0" smtClean="0">
              <a:solidFill>
                <a:srgbClr val="535353"/>
              </a:solidFill>
              <a:latin typeface="Verdana" pitchFamily="34" charset="0"/>
              <a:ea typeface="Heiti SC Light" charset="-122"/>
              <a:cs typeface="+mn-cs"/>
              <a:sym typeface="Verdana" pitchFamily="34" charset="0"/>
            </a:endParaRPr>
          </a:p>
        </p:txBody>
      </p:sp>
      <p:pic>
        <p:nvPicPr>
          <p:cNvPr id="6" name="Picture 5" descr="logo_norm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0" y="4783248"/>
            <a:ext cx="1800000" cy="32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92265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50716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219200"/>
            <a:ext cx="348615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43550" y="1219200"/>
            <a:ext cx="348615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41451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7086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0490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82084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28814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0"/>
            <a:ext cx="7086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16840" bIns="762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Verdana Bold" charset="0"/>
              </a:rPr>
              <a:t>Click to edit Master title style</a:t>
            </a:r>
            <a:endParaRPr lang="en-US">
              <a:sym typeface="Verdana Bold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8125" y="1219200"/>
            <a:ext cx="87915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16840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Verdana Bold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Verdana Bold" charset="0"/>
              </a:rPr>
              <a:t>Second level</a:t>
            </a:r>
          </a:p>
          <a:p>
            <a:pPr lvl="2"/>
            <a:r>
              <a:rPr lang="en-US" dirty="0" smtClean="0">
                <a:sym typeface="Verdana Bold" charset="0"/>
              </a:rPr>
              <a:t>Third level</a:t>
            </a:r>
          </a:p>
          <a:p>
            <a:pPr lvl="3"/>
            <a:r>
              <a:rPr lang="en-US" dirty="0" smtClean="0">
                <a:sym typeface="Verdana Bold" charset="0"/>
              </a:rPr>
              <a:t>Fourth level</a:t>
            </a:r>
          </a:p>
          <a:p>
            <a:pPr lvl="4"/>
            <a:r>
              <a:rPr lang="en-US" dirty="0" smtClean="0">
                <a:sym typeface="Verdana Bold" charset="0"/>
              </a:rPr>
              <a:t>Fifth level</a:t>
            </a:r>
            <a:endParaRPr lang="en-US" dirty="0">
              <a:sym typeface="Verdana" charset="0"/>
            </a:endParaRPr>
          </a:p>
        </p:txBody>
      </p:sp>
      <p:sp>
        <p:nvSpPr>
          <p:cNvPr id="1028" name="Rectangle 3"/>
          <p:cNvSpPr>
            <a:spLocks/>
          </p:cNvSpPr>
          <p:nvPr/>
        </p:nvSpPr>
        <p:spPr bwMode="auto">
          <a:xfrm>
            <a:off x="1905000" y="6553200"/>
            <a:ext cx="5943600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40" bIns="0"/>
          <a:lstStyle/>
          <a:p>
            <a:pPr marL="39688"/>
            <a:r>
              <a:rPr lang="en-US" sz="800">
                <a:solidFill>
                  <a:srgbClr val="808080"/>
                </a:solidFill>
                <a:latin typeface="Verdana" charset="0"/>
                <a:sym typeface="Verdana" charset="0"/>
              </a:rPr>
              <a:t>A PDF Association Presentation · © 2017 by PDF Association · www.pdfa.org</a:t>
            </a:r>
          </a:p>
        </p:txBody>
      </p:sp>
      <p:sp>
        <p:nvSpPr>
          <p:cNvPr id="2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064500" y="6534150"/>
            <a:ext cx="309563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808080"/>
                </a:solidFill>
                <a:latin typeface="Verdana Bold" charset="0"/>
                <a:sym typeface="Verdana Bold" charset="0"/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30" name="Line 5"/>
          <p:cNvSpPr>
            <a:spLocks noChangeShapeType="1"/>
          </p:cNvSpPr>
          <p:nvPr/>
        </p:nvSpPr>
        <p:spPr bwMode="auto">
          <a:xfrm flipH="1">
            <a:off x="0" y="990600"/>
            <a:ext cx="1600200" cy="0"/>
          </a:xfrm>
          <a:prstGeom prst="line">
            <a:avLst/>
          </a:prstGeom>
          <a:noFill/>
          <a:ln w="76200">
            <a:solidFill>
              <a:srgbClr val="A9A9A9"/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de-DE">
              <a:latin typeface="Arial" pitchFamily="34" charset="0"/>
              <a:ea typeface="Heiti SC Light" charset="-122"/>
              <a:cs typeface="+mn-cs"/>
              <a:sym typeface="Arial" pitchFamily="34" charset="0"/>
            </a:endParaRPr>
          </a:p>
        </p:txBody>
      </p:sp>
      <p:sp>
        <p:nvSpPr>
          <p:cNvPr id="1031" name="Line 6"/>
          <p:cNvSpPr>
            <a:spLocks noChangeShapeType="1"/>
          </p:cNvSpPr>
          <p:nvPr/>
        </p:nvSpPr>
        <p:spPr bwMode="auto">
          <a:xfrm flipH="1">
            <a:off x="1743075" y="990600"/>
            <a:ext cx="7400925" cy="1588"/>
          </a:xfrm>
          <a:prstGeom prst="line">
            <a:avLst/>
          </a:prstGeom>
          <a:noFill/>
          <a:ln w="76200">
            <a:solidFill>
              <a:srgbClr val="DD262C"/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de-DE">
              <a:latin typeface="Arial" pitchFamily="34" charset="0"/>
              <a:ea typeface="Heiti SC Light" charset="-122"/>
              <a:cs typeface="+mn-cs"/>
              <a:sym typeface="Arial" pitchFamily="34" charset="0"/>
            </a:endParaRPr>
          </a:p>
        </p:txBody>
      </p:sp>
      <p:sp>
        <p:nvSpPr>
          <p:cNvPr id="1032" name="Rectangle 7"/>
          <p:cNvSpPr>
            <a:spLocks/>
          </p:cNvSpPr>
          <p:nvPr/>
        </p:nvSpPr>
        <p:spPr bwMode="auto">
          <a:xfrm>
            <a:off x="238125" y="1066800"/>
            <a:ext cx="1020763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40" bIns="0">
            <a:spAutoFit/>
          </a:bodyPr>
          <a:lstStyle/>
          <a:p>
            <a:pPr marL="39688">
              <a:defRPr/>
            </a:pPr>
            <a:r>
              <a:rPr lang="en-US" sz="800">
                <a:solidFill>
                  <a:srgbClr val="A9A9A9"/>
                </a:solidFill>
                <a:latin typeface="Verdana Bold" charset="0"/>
                <a:ea typeface="Heiti SC Light" charset="-122"/>
                <a:cs typeface="+mn-cs"/>
                <a:sym typeface="Verdana Bold" charset="0"/>
              </a:rPr>
              <a:t>www.pdfa.org</a:t>
            </a:r>
          </a:p>
        </p:txBody>
      </p:sp>
      <p:pic>
        <p:nvPicPr>
          <p:cNvPr id="1033" name="Picture 8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6324600"/>
            <a:ext cx="368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/>
          </p:cNvSpPr>
          <p:nvPr/>
        </p:nvSpPr>
        <p:spPr bwMode="auto">
          <a:xfrm>
            <a:off x="0" y="6553200"/>
            <a:ext cx="1676400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40" bIns="0"/>
          <a:lstStyle/>
          <a:p>
            <a:pPr marL="39688" algn="ctr">
              <a:defRPr/>
            </a:pPr>
            <a:r>
              <a:rPr lang="en-US" sz="700" dirty="0">
                <a:solidFill>
                  <a:srgbClr val="808080"/>
                </a:solidFill>
                <a:latin typeface="Verdana" pitchFamily="34" charset="0"/>
                <a:ea typeface="Heiti SC Light" charset="-122"/>
                <a:cs typeface="+mn-cs"/>
                <a:sym typeface="Verdana" pitchFamily="34" charset="0"/>
              </a:rPr>
              <a:t>2017-05-15</a:t>
            </a: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3" t="24998" r="6056" b="26834"/>
          <a:stretch>
            <a:fillRect/>
          </a:stretch>
        </p:blipFill>
        <p:spPr bwMode="auto">
          <a:xfrm>
            <a:off x="206375" y="228600"/>
            <a:ext cx="1195388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6" r:id="rId3"/>
    <p:sldLayoutId id="2147484051" r:id="rId4"/>
    <p:sldLayoutId id="2147484052" r:id="rId5"/>
    <p:sldLayoutId id="2147484053" r:id="rId6"/>
    <p:sldLayoutId id="2147484054" r:id="rId7"/>
    <p:sldLayoutId id="2147484055" r:id="rId8"/>
  </p:sldLayoutIdLst>
  <p:transition xmlns:p14="http://schemas.microsoft.com/office/powerpoint/2010/main"/>
  <p:hf sldNum="0" hdr="0" ftr="0" dt="0"/>
  <p:txStyles>
    <p:titleStyle>
      <a:lvl1pPr marL="39688" indent="-39688" algn="l" rtl="0" eaLnBrk="1" fontAlgn="base" hangingPunct="1">
        <a:spcBef>
          <a:spcPct val="0"/>
        </a:spcBef>
        <a:spcAft>
          <a:spcPct val="0"/>
        </a:spcAft>
        <a:defRPr>
          <a:solidFill>
            <a:srgbClr val="535353"/>
          </a:solidFill>
          <a:latin typeface="+mj-lt"/>
          <a:ea typeface="+mj-ea"/>
          <a:cs typeface="+mj-cs"/>
          <a:sym typeface="Verdana Bold" charset="0"/>
        </a:defRPr>
      </a:lvl1pPr>
      <a:lvl2pPr marL="39688" indent="-39688" algn="l" rtl="0" eaLnBrk="1" fontAlgn="base" hangingPunct="1">
        <a:spcBef>
          <a:spcPct val="0"/>
        </a:spcBef>
        <a:spcAft>
          <a:spcPct val="0"/>
        </a:spcAft>
        <a:defRPr>
          <a:solidFill>
            <a:srgbClr val="535353"/>
          </a:solidFill>
          <a:latin typeface="Verdana Bold" charset="0"/>
          <a:ea typeface="Heiti SC Medium" charset="-122"/>
          <a:cs typeface="Heiti SC Medium" charset="-122"/>
          <a:sym typeface="Verdana Bold" charset="0"/>
        </a:defRPr>
      </a:lvl2pPr>
      <a:lvl3pPr marL="39688" indent="-39688" algn="l" rtl="0" eaLnBrk="1" fontAlgn="base" hangingPunct="1">
        <a:spcBef>
          <a:spcPct val="0"/>
        </a:spcBef>
        <a:spcAft>
          <a:spcPct val="0"/>
        </a:spcAft>
        <a:defRPr>
          <a:solidFill>
            <a:srgbClr val="535353"/>
          </a:solidFill>
          <a:latin typeface="Verdana Bold" charset="0"/>
          <a:ea typeface="Heiti SC Medium" charset="-122"/>
          <a:cs typeface="Heiti SC Medium" charset="-122"/>
          <a:sym typeface="Verdana Bold" charset="0"/>
        </a:defRPr>
      </a:lvl3pPr>
      <a:lvl4pPr marL="39688" indent="-39688" algn="l" rtl="0" eaLnBrk="1" fontAlgn="base" hangingPunct="1">
        <a:spcBef>
          <a:spcPct val="0"/>
        </a:spcBef>
        <a:spcAft>
          <a:spcPct val="0"/>
        </a:spcAft>
        <a:defRPr>
          <a:solidFill>
            <a:srgbClr val="535353"/>
          </a:solidFill>
          <a:latin typeface="Verdana Bold" charset="0"/>
          <a:ea typeface="Heiti SC Medium" charset="-122"/>
          <a:cs typeface="Heiti SC Medium" charset="-122"/>
          <a:sym typeface="Verdana Bold" charset="0"/>
        </a:defRPr>
      </a:lvl4pPr>
      <a:lvl5pPr marL="39688" indent="-39688" algn="l" rtl="0" eaLnBrk="1" fontAlgn="base" hangingPunct="1">
        <a:spcBef>
          <a:spcPct val="0"/>
        </a:spcBef>
        <a:spcAft>
          <a:spcPct val="0"/>
        </a:spcAft>
        <a:defRPr>
          <a:solidFill>
            <a:srgbClr val="535353"/>
          </a:solidFill>
          <a:latin typeface="Verdana Bold" charset="0"/>
          <a:ea typeface="Heiti SC Medium" charset="-122"/>
          <a:cs typeface="Heiti SC Medium" charset="-122"/>
          <a:sym typeface="Verdana Bold" charset="0"/>
        </a:defRPr>
      </a:lvl5pPr>
      <a:lvl6pPr marL="496888" algn="l" rtl="0" eaLnBrk="1" fontAlgn="base" hangingPunct="1">
        <a:spcBef>
          <a:spcPct val="0"/>
        </a:spcBef>
        <a:spcAft>
          <a:spcPct val="0"/>
        </a:spcAft>
        <a:defRPr>
          <a:solidFill>
            <a:srgbClr val="535353"/>
          </a:solidFill>
          <a:latin typeface="Verdana Bold" charset="0"/>
          <a:ea typeface="Heiti SC Medium" charset="-122"/>
          <a:cs typeface="Heiti SC Medium" charset="-122"/>
          <a:sym typeface="Verdana Bold" charset="0"/>
        </a:defRPr>
      </a:lvl6pPr>
      <a:lvl7pPr marL="954088" algn="l" rtl="0" eaLnBrk="1" fontAlgn="base" hangingPunct="1">
        <a:spcBef>
          <a:spcPct val="0"/>
        </a:spcBef>
        <a:spcAft>
          <a:spcPct val="0"/>
        </a:spcAft>
        <a:defRPr>
          <a:solidFill>
            <a:srgbClr val="535353"/>
          </a:solidFill>
          <a:latin typeface="Verdana Bold" charset="0"/>
          <a:ea typeface="Heiti SC Medium" charset="-122"/>
          <a:cs typeface="Heiti SC Medium" charset="-122"/>
          <a:sym typeface="Verdana Bold" charset="0"/>
        </a:defRPr>
      </a:lvl7pPr>
      <a:lvl8pPr marL="1411288" algn="l" rtl="0" eaLnBrk="1" fontAlgn="base" hangingPunct="1">
        <a:spcBef>
          <a:spcPct val="0"/>
        </a:spcBef>
        <a:spcAft>
          <a:spcPct val="0"/>
        </a:spcAft>
        <a:defRPr>
          <a:solidFill>
            <a:srgbClr val="535353"/>
          </a:solidFill>
          <a:latin typeface="Verdana Bold" charset="0"/>
          <a:ea typeface="Heiti SC Medium" charset="-122"/>
          <a:cs typeface="Heiti SC Medium" charset="-122"/>
          <a:sym typeface="Verdana Bold" charset="0"/>
        </a:defRPr>
      </a:lvl8pPr>
      <a:lvl9pPr marL="1868488" algn="l" rtl="0" eaLnBrk="1" fontAlgn="base" hangingPunct="1">
        <a:spcBef>
          <a:spcPct val="0"/>
        </a:spcBef>
        <a:spcAft>
          <a:spcPct val="0"/>
        </a:spcAft>
        <a:defRPr>
          <a:solidFill>
            <a:srgbClr val="535353"/>
          </a:solidFill>
          <a:latin typeface="Verdana Bold" charset="0"/>
          <a:ea typeface="Heiti SC Medium" charset="-122"/>
          <a:cs typeface="Heiti SC Medium" charset="-122"/>
          <a:sym typeface="Verdana Bold" charset="0"/>
        </a:defRPr>
      </a:lvl9pPr>
    </p:titleStyle>
    <p:bodyStyle>
      <a:lvl1pPr marL="539750" indent="-482600" algn="l" rtl="0" eaLnBrk="1" fontAlgn="base" hangingPunct="1">
        <a:spcBef>
          <a:spcPts val="1500"/>
        </a:spcBef>
        <a:spcAft>
          <a:spcPct val="0"/>
        </a:spcAft>
        <a:buSzPct val="100000"/>
        <a:buChar char="•"/>
        <a:defRPr sz="1600">
          <a:solidFill>
            <a:srgbClr val="535353"/>
          </a:solidFill>
          <a:latin typeface="+mn-lt"/>
          <a:ea typeface="+mn-ea"/>
          <a:cs typeface="+mn-cs"/>
          <a:sym typeface="Verdana Bold" charset="0"/>
        </a:defRPr>
      </a:lvl1pPr>
      <a:lvl2pPr marL="1038225" indent="-406400" algn="l" rtl="0" eaLnBrk="1" fontAlgn="base" hangingPunct="1">
        <a:spcBef>
          <a:spcPts val="400"/>
        </a:spcBef>
        <a:spcAft>
          <a:spcPct val="0"/>
        </a:spcAft>
        <a:buSzPct val="100000"/>
        <a:buChar char="•"/>
        <a:defRPr sz="1400">
          <a:solidFill>
            <a:srgbClr val="535353"/>
          </a:solidFill>
          <a:latin typeface="+mn-lt"/>
          <a:ea typeface="+mn-ea"/>
          <a:cs typeface="+mn-cs"/>
          <a:sym typeface="Verdana Bold" charset="0"/>
        </a:defRPr>
      </a:lvl2pPr>
      <a:lvl3pPr marL="1611313" indent="-330200" algn="l" rtl="0" eaLnBrk="1" fontAlgn="base" hangingPunct="1">
        <a:spcBef>
          <a:spcPts val="400"/>
        </a:spcBef>
        <a:spcAft>
          <a:spcPct val="0"/>
        </a:spcAft>
        <a:buSzPct val="100000"/>
        <a:buChar char="•"/>
        <a:defRPr sz="1400">
          <a:solidFill>
            <a:srgbClr val="535353"/>
          </a:solidFill>
          <a:latin typeface="Verdana" charset="0"/>
          <a:ea typeface="Heiti SC Light" charset="-122"/>
          <a:cs typeface="Heiti SC Light" charset="-122"/>
          <a:sym typeface="Verdana" charset="0"/>
        </a:defRPr>
      </a:lvl3pPr>
      <a:lvl4pPr marL="2262188" indent="-330200" algn="l" rtl="0" eaLnBrk="1" fontAlgn="base" hangingPunct="1">
        <a:spcBef>
          <a:spcPts val="400"/>
        </a:spcBef>
        <a:spcAft>
          <a:spcPct val="0"/>
        </a:spcAft>
        <a:buSzPct val="100000"/>
        <a:buChar char="•"/>
        <a:defRPr sz="1400">
          <a:solidFill>
            <a:srgbClr val="535353"/>
          </a:solidFill>
          <a:latin typeface="Verdana" charset="0"/>
          <a:ea typeface="Heiti SC Light" charset="-122"/>
          <a:cs typeface="Heiti SC Light" charset="-122"/>
          <a:sym typeface="Verdana" charset="0"/>
        </a:defRPr>
      </a:lvl4pPr>
      <a:lvl5pPr marL="2911475" indent="-330200" algn="l" rtl="0" eaLnBrk="1" fontAlgn="base" hangingPunct="1">
        <a:spcBef>
          <a:spcPts val="400"/>
        </a:spcBef>
        <a:spcAft>
          <a:spcPct val="0"/>
        </a:spcAft>
        <a:buSzPct val="100000"/>
        <a:buChar char="•"/>
        <a:defRPr sz="1400">
          <a:solidFill>
            <a:srgbClr val="535353"/>
          </a:solidFill>
          <a:latin typeface="Verdana" charset="0"/>
          <a:ea typeface="Heiti SC Light" charset="-122"/>
          <a:cs typeface="Heiti SC Light" charset="-122"/>
          <a:sym typeface="Verdana" charset="0"/>
        </a:defRPr>
      </a:lvl5pPr>
      <a:lvl6pPr marL="3368675" indent="-330200" algn="l" rtl="0" eaLnBrk="1" fontAlgn="base" hangingPunct="1">
        <a:spcBef>
          <a:spcPts val="400"/>
        </a:spcBef>
        <a:spcAft>
          <a:spcPct val="0"/>
        </a:spcAft>
        <a:buSzPct val="100000"/>
        <a:buChar char="•"/>
        <a:defRPr sz="1400">
          <a:solidFill>
            <a:srgbClr val="535353"/>
          </a:solidFill>
          <a:latin typeface="Verdana" charset="0"/>
          <a:ea typeface="Heiti SC Light" charset="-122"/>
          <a:cs typeface="Heiti SC Light" charset="-122"/>
          <a:sym typeface="Verdana" charset="0"/>
        </a:defRPr>
      </a:lvl6pPr>
      <a:lvl7pPr marL="3825875" indent="-330200" algn="l" rtl="0" eaLnBrk="1" fontAlgn="base" hangingPunct="1">
        <a:spcBef>
          <a:spcPts val="400"/>
        </a:spcBef>
        <a:spcAft>
          <a:spcPct val="0"/>
        </a:spcAft>
        <a:buSzPct val="100000"/>
        <a:buChar char="•"/>
        <a:defRPr sz="1400">
          <a:solidFill>
            <a:srgbClr val="535353"/>
          </a:solidFill>
          <a:latin typeface="Verdana" charset="0"/>
          <a:ea typeface="Heiti SC Light" charset="-122"/>
          <a:cs typeface="Heiti SC Light" charset="-122"/>
          <a:sym typeface="Verdana" charset="0"/>
        </a:defRPr>
      </a:lvl7pPr>
      <a:lvl8pPr marL="4283075" indent="-330200" algn="l" rtl="0" eaLnBrk="1" fontAlgn="base" hangingPunct="1">
        <a:spcBef>
          <a:spcPts val="400"/>
        </a:spcBef>
        <a:spcAft>
          <a:spcPct val="0"/>
        </a:spcAft>
        <a:buSzPct val="100000"/>
        <a:buChar char="•"/>
        <a:defRPr sz="1400">
          <a:solidFill>
            <a:srgbClr val="535353"/>
          </a:solidFill>
          <a:latin typeface="Verdana" charset="0"/>
          <a:ea typeface="Heiti SC Light" charset="-122"/>
          <a:cs typeface="Heiti SC Light" charset="-122"/>
          <a:sym typeface="Verdana" charset="0"/>
        </a:defRPr>
      </a:lvl8pPr>
      <a:lvl9pPr marL="4740275" indent="-330200" algn="l" rtl="0" eaLnBrk="1" fontAlgn="base" hangingPunct="1">
        <a:spcBef>
          <a:spcPts val="400"/>
        </a:spcBef>
        <a:spcAft>
          <a:spcPct val="0"/>
        </a:spcAft>
        <a:buSzPct val="100000"/>
        <a:buChar char="•"/>
        <a:defRPr sz="1400">
          <a:solidFill>
            <a:srgbClr val="535353"/>
          </a:solidFill>
          <a:latin typeface="Verdana" charset="0"/>
          <a:ea typeface="Heiti SC Light" charset="-122"/>
          <a:cs typeface="Heiti SC Light" charset="-122"/>
          <a:sym typeface="Verdan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hg.mozilla.org/mozilla-central/file/tip/layout/style/res/html.css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3458" y="2130425"/>
            <a:ext cx="6674742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000" dirty="0" smtClean="0"/>
              <a:t>Derivation algorithm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457" y="3886200"/>
            <a:ext cx="6674743" cy="1752600"/>
          </a:xfrm>
        </p:spPr>
        <p:txBody>
          <a:bodyPr/>
          <a:lstStyle/>
          <a:p>
            <a:r>
              <a:rPr lang="en-US" dirty="0" smtClean="0"/>
              <a:t>Roman Toda, </a:t>
            </a:r>
            <a:r>
              <a:rPr lang="en-US" dirty="0" err="1" smtClean="0"/>
              <a:t>Normex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9466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</a:t>
            </a:r>
            <a:endParaRPr lang="en-US" dirty="0"/>
          </a:p>
        </p:txBody>
      </p:sp>
      <p:pic>
        <p:nvPicPr>
          <p:cNvPr id="4" name="Content Placeholder 3" descr="Text1.pn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3" r="-663"/>
          <a:stretch/>
        </p:blipFill>
        <p:spPr>
          <a:xfrm>
            <a:off x="114300" y="1588330"/>
            <a:ext cx="5105400" cy="4876800"/>
          </a:xfrm>
        </p:spPr>
      </p:pic>
      <p:pic>
        <p:nvPicPr>
          <p:cNvPr id="6" name="Picture 5" descr="content_stream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911" y="3727156"/>
            <a:ext cx="6045200" cy="2463800"/>
          </a:xfrm>
          <a:prstGeom prst="rect">
            <a:avLst/>
          </a:prstGeom>
          <a:effectLst>
            <a:outerShdw blurRad="6350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844382" y="3495235"/>
            <a:ext cx="1174180" cy="23192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70000"/>
                  <a:satMod val="150000"/>
                  <a:alpha val="0"/>
                </a:schemeClr>
              </a:gs>
              <a:gs pos="34000">
                <a:schemeClr val="accent1">
                  <a:shade val="70000"/>
                  <a:satMod val="140000"/>
                  <a:alpha val="0"/>
                </a:schemeClr>
              </a:gs>
              <a:gs pos="70000">
                <a:schemeClr val="accent1">
                  <a:tint val="100000"/>
                  <a:shade val="90000"/>
                  <a:satMod val="140000"/>
                  <a:alpha val="0"/>
                </a:schemeClr>
              </a:gs>
              <a:gs pos="100000">
                <a:schemeClr val="accent1">
                  <a:tint val="100000"/>
                  <a:shade val="100000"/>
                  <a:satMod val="10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8" name="Straight Arrow Connector 7"/>
          <p:cNvCxnSpPr>
            <a:stCxn id="7" idx="3"/>
          </p:cNvCxnSpPr>
          <p:nvPr/>
        </p:nvCxnSpPr>
        <p:spPr bwMode="auto">
          <a:xfrm>
            <a:off x="2018562" y="3611196"/>
            <a:ext cx="1390137" cy="115960"/>
          </a:xfrm>
          <a:prstGeom prst="straightConnector1">
            <a:avLst/>
          </a:prstGeom>
          <a:solidFill>
            <a:srgbClr val="BBE0E3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3357606" y="3727156"/>
            <a:ext cx="905094" cy="23192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70000"/>
                  <a:satMod val="150000"/>
                  <a:alpha val="0"/>
                </a:schemeClr>
              </a:gs>
              <a:gs pos="34000">
                <a:schemeClr val="accent1">
                  <a:shade val="70000"/>
                  <a:satMod val="140000"/>
                  <a:alpha val="0"/>
                </a:schemeClr>
              </a:gs>
              <a:gs pos="70000">
                <a:schemeClr val="accent1">
                  <a:tint val="100000"/>
                  <a:shade val="90000"/>
                  <a:satMod val="140000"/>
                  <a:alpha val="0"/>
                </a:schemeClr>
              </a:gs>
              <a:gs pos="100000">
                <a:schemeClr val="accent1">
                  <a:tint val="100000"/>
                  <a:shade val="100000"/>
                  <a:satMod val="10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007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</a:t>
            </a:r>
            <a:endParaRPr lang="en-US" dirty="0"/>
          </a:p>
        </p:txBody>
      </p:sp>
      <p:pic>
        <p:nvPicPr>
          <p:cNvPr id="4" name="Content Placeholder 3" descr="Text1.pn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3" r="-663"/>
          <a:stretch/>
        </p:blipFill>
        <p:spPr>
          <a:xfrm>
            <a:off x="114300" y="1588330"/>
            <a:ext cx="5105400" cy="4876800"/>
          </a:xfrm>
        </p:spPr>
      </p:pic>
      <p:pic>
        <p:nvPicPr>
          <p:cNvPr id="6" name="Picture 5" descr="content_stream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911" y="3727156"/>
            <a:ext cx="6045200" cy="2463800"/>
          </a:xfrm>
          <a:prstGeom prst="rect">
            <a:avLst/>
          </a:prstGeom>
          <a:effectLst>
            <a:outerShdw blurRad="6350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793289" y="3495235"/>
            <a:ext cx="1174180" cy="23192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70000"/>
                  <a:satMod val="150000"/>
                  <a:alpha val="0"/>
                </a:schemeClr>
              </a:gs>
              <a:gs pos="34000">
                <a:schemeClr val="accent1">
                  <a:shade val="70000"/>
                  <a:satMod val="140000"/>
                  <a:alpha val="0"/>
                </a:schemeClr>
              </a:gs>
              <a:gs pos="70000">
                <a:schemeClr val="accent1">
                  <a:tint val="100000"/>
                  <a:shade val="90000"/>
                  <a:satMod val="140000"/>
                  <a:alpha val="0"/>
                </a:schemeClr>
              </a:gs>
              <a:gs pos="100000">
                <a:schemeClr val="accent1">
                  <a:tint val="100000"/>
                  <a:shade val="100000"/>
                  <a:satMod val="10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8" name="Straight Arrow Connector 7"/>
          <p:cNvCxnSpPr>
            <a:stCxn id="7" idx="3"/>
          </p:cNvCxnSpPr>
          <p:nvPr/>
        </p:nvCxnSpPr>
        <p:spPr bwMode="auto">
          <a:xfrm>
            <a:off x="1967469" y="3611196"/>
            <a:ext cx="1390137" cy="115960"/>
          </a:xfrm>
          <a:prstGeom prst="straightConnector1">
            <a:avLst/>
          </a:prstGeom>
          <a:solidFill>
            <a:srgbClr val="BBE0E3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3357606" y="3727156"/>
            <a:ext cx="905094" cy="23192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70000"/>
                  <a:satMod val="150000"/>
                  <a:alpha val="0"/>
                </a:schemeClr>
              </a:gs>
              <a:gs pos="34000">
                <a:schemeClr val="accent1">
                  <a:shade val="70000"/>
                  <a:satMod val="140000"/>
                  <a:alpha val="0"/>
                </a:schemeClr>
              </a:gs>
              <a:gs pos="70000">
                <a:schemeClr val="accent1">
                  <a:tint val="100000"/>
                  <a:shade val="90000"/>
                  <a:satMod val="140000"/>
                  <a:alpha val="0"/>
                </a:schemeClr>
              </a:gs>
              <a:gs pos="100000">
                <a:schemeClr val="accent1">
                  <a:tint val="100000"/>
                  <a:shade val="100000"/>
                  <a:satMod val="10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03911" y="4967055"/>
            <a:ext cx="5477692" cy="23192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70000"/>
                  <a:satMod val="150000"/>
                  <a:alpha val="0"/>
                </a:schemeClr>
              </a:gs>
              <a:gs pos="34000">
                <a:schemeClr val="accent1">
                  <a:shade val="70000"/>
                  <a:satMod val="140000"/>
                  <a:alpha val="0"/>
                </a:schemeClr>
              </a:gs>
              <a:gs pos="70000">
                <a:schemeClr val="accent1">
                  <a:tint val="100000"/>
                  <a:shade val="90000"/>
                  <a:satMod val="140000"/>
                  <a:alpha val="0"/>
                </a:schemeClr>
              </a:gs>
              <a:gs pos="100000">
                <a:schemeClr val="accent1">
                  <a:tint val="100000"/>
                  <a:shade val="100000"/>
                  <a:satMod val="10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3481692" y="2167703"/>
            <a:ext cx="4138612" cy="2799352"/>
          </a:xfrm>
          <a:prstGeom prst="straightConnector1">
            <a:avLst/>
          </a:prstGeom>
          <a:solidFill>
            <a:srgbClr val="BBE0E3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214143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</a:t>
            </a:r>
            <a:endParaRPr lang="en-US" dirty="0"/>
          </a:p>
        </p:txBody>
      </p:sp>
      <p:pic>
        <p:nvPicPr>
          <p:cNvPr id="4" name="Content Placeholder 3" descr="Text1.pn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3" r="-663"/>
          <a:stretch/>
        </p:blipFill>
        <p:spPr>
          <a:xfrm>
            <a:off x="114300" y="1588330"/>
            <a:ext cx="5105400" cy="4876800"/>
          </a:xfrm>
        </p:spPr>
      </p:pic>
      <p:sp>
        <p:nvSpPr>
          <p:cNvPr id="5" name="Right Arrow 4"/>
          <p:cNvSpPr/>
          <p:nvPr/>
        </p:nvSpPr>
        <p:spPr>
          <a:xfrm>
            <a:off x="4730496" y="1930400"/>
            <a:ext cx="978408" cy="484632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70000"/>
                  <a:satMod val="150000"/>
                  <a:alpha val="0"/>
                </a:schemeClr>
              </a:gs>
              <a:gs pos="34000">
                <a:schemeClr val="accent1">
                  <a:shade val="70000"/>
                  <a:satMod val="140000"/>
                  <a:alpha val="0"/>
                </a:schemeClr>
              </a:gs>
              <a:gs pos="70000">
                <a:schemeClr val="accent1">
                  <a:tint val="100000"/>
                  <a:shade val="90000"/>
                  <a:satMod val="140000"/>
                  <a:alpha val="0"/>
                </a:schemeClr>
              </a:gs>
              <a:gs pos="100000">
                <a:schemeClr val="accent1">
                  <a:tint val="100000"/>
                  <a:shade val="100000"/>
                  <a:satMod val="10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-cod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900" y="1702851"/>
            <a:ext cx="33401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297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</a:t>
            </a:r>
            <a:endParaRPr lang="en-US" dirty="0"/>
          </a:p>
        </p:txBody>
      </p:sp>
      <p:pic>
        <p:nvPicPr>
          <p:cNvPr id="4" name="Content Placeholder 3" descr="Text1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3" r="-663"/>
          <a:stretch/>
        </p:blipFill>
        <p:spPr>
          <a:xfrm>
            <a:off x="114300" y="1587500"/>
            <a:ext cx="5105400" cy="4876800"/>
          </a:xfrm>
        </p:spPr>
      </p:pic>
      <p:sp>
        <p:nvSpPr>
          <p:cNvPr id="5" name="Right Arrow 4"/>
          <p:cNvSpPr/>
          <p:nvPr/>
        </p:nvSpPr>
        <p:spPr>
          <a:xfrm>
            <a:off x="4730496" y="1930400"/>
            <a:ext cx="978408" cy="484632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70000"/>
                  <a:satMod val="150000"/>
                  <a:alpha val="0"/>
                </a:schemeClr>
              </a:gs>
              <a:gs pos="34000">
                <a:schemeClr val="accent1">
                  <a:shade val="70000"/>
                  <a:satMod val="140000"/>
                  <a:alpha val="0"/>
                </a:schemeClr>
              </a:gs>
              <a:gs pos="70000">
                <a:schemeClr val="accent1">
                  <a:tint val="100000"/>
                  <a:shade val="90000"/>
                  <a:satMod val="140000"/>
                  <a:alpha val="0"/>
                </a:schemeClr>
              </a:gs>
              <a:gs pos="100000">
                <a:schemeClr val="accent1">
                  <a:tint val="100000"/>
                  <a:shade val="100000"/>
                  <a:satMod val="10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6586220" y="2882042"/>
            <a:ext cx="822960" cy="130048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shade val="70000"/>
                  <a:satMod val="150000"/>
                  <a:alpha val="0"/>
                </a:schemeClr>
              </a:gs>
              <a:gs pos="34000">
                <a:schemeClr val="accent1">
                  <a:shade val="70000"/>
                  <a:satMod val="140000"/>
                  <a:alpha val="0"/>
                </a:schemeClr>
              </a:gs>
              <a:gs pos="70000">
                <a:schemeClr val="accent1">
                  <a:tint val="100000"/>
                  <a:shade val="90000"/>
                  <a:satMod val="140000"/>
                  <a:alpha val="0"/>
                </a:schemeClr>
              </a:gs>
              <a:gs pos="100000">
                <a:schemeClr val="accent1">
                  <a:tint val="100000"/>
                  <a:shade val="100000"/>
                  <a:satMod val="10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8" name="Picture 7" descr="Text_HTML_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391" y="4313898"/>
            <a:ext cx="5636209" cy="1481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635000" dist="254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Text-cod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900" y="1702851"/>
            <a:ext cx="33401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073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</a:t>
            </a:r>
            <a:endParaRPr lang="en-US" dirty="0"/>
          </a:p>
        </p:txBody>
      </p:sp>
      <p:pic>
        <p:nvPicPr>
          <p:cNvPr id="9" name="Content Placeholder 8" descr="List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15" b="-6915"/>
          <a:stretch>
            <a:fillRect/>
          </a:stretch>
        </p:blipFill>
        <p:spPr>
          <a:xfrm>
            <a:off x="138598" y="1524000"/>
            <a:ext cx="7848600" cy="2184400"/>
          </a:xfrm>
        </p:spPr>
      </p:pic>
      <p:pic>
        <p:nvPicPr>
          <p:cNvPr id="4" name="Picture 3" descr="List-cod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58" y="4299620"/>
            <a:ext cx="4330700" cy="1968500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1508948" y="3476660"/>
            <a:ext cx="822960" cy="82296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shade val="70000"/>
                  <a:satMod val="150000"/>
                  <a:alpha val="0"/>
                </a:schemeClr>
              </a:gs>
              <a:gs pos="34000">
                <a:schemeClr val="accent1">
                  <a:shade val="70000"/>
                  <a:satMod val="140000"/>
                  <a:alpha val="0"/>
                </a:schemeClr>
              </a:gs>
              <a:gs pos="70000">
                <a:schemeClr val="accent1">
                  <a:tint val="100000"/>
                  <a:shade val="90000"/>
                  <a:satMod val="140000"/>
                  <a:alpha val="0"/>
                </a:schemeClr>
              </a:gs>
              <a:gs pos="100000">
                <a:schemeClr val="accent1">
                  <a:tint val="100000"/>
                  <a:shade val="100000"/>
                  <a:satMod val="10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092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ist-co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58" y="4299620"/>
            <a:ext cx="4330700" cy="1968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</a:t>
            </a:r>
            <a:endParaRPr lang="en-US" dirty="0"/>
          </a:p>
        </p:txBody>
      </p:sp>
      <p:pic>
        <p:nvPicPr>
          <p:cNvPr id="9" name="Content Placeholder 8" descr="List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15" b="-6915"/>
          <a:stretch>
            <a:fillRect/>
          </a:stretch>
        </p:blipFill>
        <p:spPr>
          <a:xfrm>
            <a:off x="138598" y="1524000"/>
            <a:ext cx="7848600" cy="2184400"/>
          </a:xfrm>
        </p:spPr>
      </p:pic>
      <p:pic>
        <p:nvPicPr>
          <p:cNvPr id="3" name="Picture 2" descr="List_HTML_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248" y="3898900"/>
            <a:ext cx="5936264" cy="2514600"/>
          </a:xfrm>
          <a:prstGeom prst="rect">
            <a:avLst/>
          </a:prstGeom>
          <a:ln w="38100" cmpd="sng">
            <a:noFill/>
          </a:ln>
          <a:effectLst>
            <a:outerShdw blurRad="635000" dist="2540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Down Arrow 6"/>
          <p:cNvSpPr/>
          <p:nvPr/>
        </p:nvSpPr>
        <p:spPr>
          <a:xfrm>
            <a:off x="1508948" y="3476660"/>
            <a:ext cx="822960" cy="82296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shade val="70000"/>
                  <a:satMod val="150000"/>
                  <a:alpha val="0"/>
                </a:schemeClr>
              </a:gs>
              <a:gs pos="34000">
                <a:schemeClr val="accent1">
                  <a:shade val="70000"/>
                  <a:satMod val="140000"/>
                  <a:alpha val="0"/>
                </a:schemeClr>
              </a:gs>
              <a:gs pos="70000">
                <a:schemeClr val="accent1">
                  <a:tint val="100000"/>
                  <a:shade val="90000"/>
                  <a:satMod val="140000"/>
                  <a:alpha val="0"/>
                </a:schemeClr>
              </a:gs>
              <a:gs pos="100000">
                <a:schemeClr val="accent1">
                  <a:tint val="100000"/>
                  <a:shade val="100000"/>
                  <a:satMod val="10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Down Arrow 7"/>
          <p:cNvSpPr/>
          <p:nvPr/>
        </p:nvSpPr>
        <p:spPr>
          <a:xfrm rot="16200000">
            <a:off x="1816288" y="5272036"/>
            <a:ext cx="822960" cy="82296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shade val="70000"/>
                  <a:satMod val="150000"/>
                  <a:alpha val="0"/>
                </a:schemeClr>
              </a:gs>
              <a:gs pos="34000">
                <a:schemeClr val="accent1">
                  <a:shade val="70000"/>
                  <a:satMod val="140000"/>
                  <a:alpha val="0"/>
                </a:schemeClr>
              </a:gs>
              <a:gs pos="70000">
                <a:schemeClr val="accent1">
                  <a:tint val="100000"/>
                  <a:shade val="90000"/>
                  <a:satMod val="140000"/>
                  <a:alpha val="0"/>
                </a:schemeClr>
              </a:gs>
              <a:gs pos="100000">
                <a:schemeClr val="accent1">
                  <a:tint val="100000"/>
                  <a:shade val="100000"/>
                  <a:satMod val="10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031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List-co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58" y="4299620"/>
            <a:ext cx="4330700" cy="1968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</a:t>
            </a:r>
            <a:r>
              <a:rPr lang="mr-IN" dirty="0" smtClean="0"/>
              <a:t>–</a:t>
            </a:r>
            <a:r>
              <a:rPr lang="en-US" dirty="0" smtClean="0"/>
              <a:t> what author wants?</a:t>
            </a:r>
            <a:endParaRPr lang="en-US" dirty="0"/>
          </a:p>
        </p:txBody>
      </p:sp>
      <p:pic>
        <p:nvPicPr>
          <p:cNvPr id="9" name="Content Placeholder 8" descr="List1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15" b="-6915"/>
          <a:stretch>
            <a:fillRect/>
          </a:stretch>
        </p:blipFill>
        <p:spPr>
          <a:xfrm>
            <a:off x="138598" y="1524000"/>
            <a:ext cx="7848600" cy="2184400"/>
          </a:xfrm>
        </p:spPr>
      </p:pic>
      <p:pic>
        <p:nvPicPr>
          <p:cNvPr id="3" name="Picture 2" descr="List_HTML_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248" y="3898900"/>
            <a:ext cx="5936264" cy="2514600"/>
          </a:xfrm>
          <a:prstGeom prst="rect">
            <a:avLst/>
          </a:prstGeom>
          <a:ln w="38100" cmpd="sng">
            <a:noFill/>
          </a:ln>
          <a:effectLst>
            <a:outerShdw blurRad="635000" dist="2540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685988" y="2794000"/>
            <a:ext cx="822960" cy="2921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70000"/>
                  <a:satMod val="150000"/>
                  <a:alpha val="0"/>
                </a:schemeClr>
              </a:gs>
              <a:gs pos="34000">
                <a:schemeClr val="accent1">
                  <a:shade val="70000"/>
                  <a:satMod val="140000"/>
                  <a:alpha val="0"/>
                </a:schemeClr>
              </a:gs>
              <a:gs pos="70000">
                <a:schemeClr val="accent1">
                  <a:tint val="100000"/>
                  <a:shade val="90000"/>
                  <a:satMod val="140000"/>
                  <a:alpha val="0"/>
                </a:schemeClr>
              </a:gs>
              <a:gs pos="100000">
                <a:schemeClr val="accent1">
                  <a:tint val="100000"/>
                  <a:shade val="100000"/>
                  <a:satMod val="10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08300" y="5346700"/>
            <a:ext cx="431800" cy="838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70000"/>
                  <a:satMod val="150000"/>
                  <a:alpha val="0"/>
                </a:schemeClr>
              </a:gs>
              <a:gs pos="34000">
                <a:schemeClr val="accent1">
                  <a:shade val="70000"/>
                  <a:satMod val="140000"/>
                  <a:alpha val="0"/>
                </a:schemeClr>
              </a:gs>
              <a:gs pos="70000">
                <a:schemeClr val="accent1">
                  <a:tint val="100000"/>
                  <a:shade val="90000"/>
                  <a:satMod val="140000"/>
                  <a:alpha val="0"/>
                </a:schemeClr>
              </a:gs>
              <a:gs pos="100000">
                <a:schemeClr val="accent1">
                  <a:tint val="100000"/>
                  <a:shade val="100000"/>
                  <a:satMod val="10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86560" y="4973132"/>
            <a:ext cx="822960" cy="2921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70000"/>
                  <a:satMod val="150000"/>
                  <a:alpha val="0"/>
                </a:schemeClr>
              </a:gs>
              <a:gs pos="34000">
                <a:schemeClr val="accent1">
                  <a:shade val="70000"/>
                  <a:satMod val="140000"/>
                  <a:alpha val="0"/>
                </a:schemeClr>
              </a:gs>
              <a:gs pos="70000">
                <a:schemeClr val="accent1">
                  <a:tint val="100000"/>
                  <a:shade val="90000"/>
                  <a:satMod val="140000"/>
                  <a:alpha val="0"/>
                </a:schemeClr>
              </a:gs>
              <a:gs pos="100000">
                <a:schemeClr val="accent1">
                  <a:tint val="100000"/>
                  <a:shade val="100000"/>
                  <a:satMod val="10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336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</a:t>
            </a:r>
            <a:r>
              <a:rPr lang="mr-IN" dirty="0" smtClean="0"/>
              <a:t>–</a:t>
            </a:r>
            <a:r>
              <a:rPr lang="en-US" dirty="0" smtClean="0"/>
              <a:t> better tagging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9900" y="16002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Best Practice Guide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 descr="List_Lbl_Bod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1" y="2078603"/>
            <a:ext cx="6165545" cy="1554697"/>
          </a:xfrm>
          <a:prstGeom prst="rect">
            <a:avLst/>
          </a:prstGeom>
          <a:effectLst>
            <a:outerShdw blurRad="635000" dist="1270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66323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</a:t>
            </a:r>
            <a:r>
              <a:rPr lang="mr-IN" dirty="0" smtClean="0"/>
              <a:t>–</a:t>
            </a:r>
            <a:r>
              <a:rPr lang="en-US" dirty="0" smtClean="0"/>
              <a:t> better tagging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9900" y="16002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Best Practice Guide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 descr="List_Lbl_Bod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1" y="2078603"/>
            <a:ext cx="6165545" cy="1554697"/>
          </a:xfrm>
          <a:prstGeom prst="rect">
            <a:avLst/>
          </a:prstGeom>
          <a:effectLst>
            <a:outerShdw blurRad="6350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List_Only_Bod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2957190"/>
            <a:ext cx="6559077" cy="1422986"/>
          </a:xfrm>
          <a:prstGeom prst="rect">
            <a:avLst/>
          </a:prstGeom>
          <a:ln>
            <a:solidFill>
              <a:srgbClr val="BBE0E3"/>
            </a:solidFill>
          </a:ln>
          <a:effectLst>
            <a:outerShdw blurRad="635000" dist="2540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43022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</a:t>
            </a:r>
            <a:r>
              <a:rPr lang="mr-IN" dirty="0" smtClean="0"/>
              <a:t>–</a:t>
            </a:r>
            <a:r>
              <a:rPr lang="en-US" dirty="0" smtClean="0"/>
              <a:t> problems with tools today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9900" y="16002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Best Practice Guide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 descr="List_Lbl_Bod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1" y="2078603"/>
            <a:ext cx="6165545" cy="1554697"/>
          </a:xfrm>
          <a:prstGeom prst="rect">
            <a:avLst/>
          </a:prstGeom>
          <a:effectLst>
            <a:outerShdw blurRad="6350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List_Only_Bod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2957190"/>
            <a:ext cx="6559077" cy="1422986"/>
          </a:xfrm>
          <a:prstGeom prst="rect">
            <a:avLst/>
          </a:prstGeom>
          <a:ln>
            <a:solidFill>
              <a:srgbClr val="BBE0E3"/>
            </a:solidFill>
          </a:ln>
          <a:effectLst>
            <a:outerShdw blurRad="635000" dist="254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List - more complicat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867" y="3786157"/>
            <a:ext cx="6515100" cy="1435100"/>
          </a:xfrm>
          <a:prstGeom prst="rect">
            <a:avLst/>
          </a:prstGeom>
          <a:effectLst>
            <a:outerShdw blurRad="635000" dist="2540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49295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History, Evolution of PDF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Graphical model, defined provisions for accurate on screen, when printed representation.</a:t>
            </a:r>
          </a:p>
          <a:p>
            <a:pPr lvl="1"/>
            <a:r>
              <a:rPr lang="en-US" dirty="0" smtClean="0"/>
              <a:t>Adopted word </a:t>
            </a:r>
            <a:r>
              <a:rPr lang="en-US" b="1" dirty="0" smtClean="0"/>
              <a:t>rendering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Marked content</a:t>
            </a:r>
          </a:p>
          <a:p>
            <a:pPr lvl="1"/>
            <a:r>
              <a:rPr lang="en-US" dirty="0" smtClean="0"/>
              <a:t>Introducing semantic into the content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Tagged PDF </a:t>
            </a:r>
          </a:p>
          <a:p>
            <a:pPr lvl="1"/>
            <a:r>
              <a:rPr lang="en-US" dirty="0" smtClean="0"/>
              <a:t>First time used different presentation model for assistive technology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8715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7086600" cy="838200"/>
          </a:xfrm>
        </p:spPr>
        <p:txBody>
          <a:bodyPr/>
          <a:lstStyle/>
          <a:p>
            <a:r>
              <a:rPr lang="en-US" dirty="0"/>
              <a:t>List </a:t>
            </a:r>
            <a:r>
              <a:rPr lang="mr-IN" dirty="0" smtClean="0"/>
              <a:t>–</a:t>
            </a:r>
            <a:r>
              <a:rPr lang="en-US" dirty="0" smtClean="0"/>
              <a:t> problems </a:t>
            </a:r>
            <a:r>
              <a:rPr lang="en-US" dirty="0"/>
              <a:t>with tools today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9900" y="16002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Best Practice Guide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 descr="List_Lbl_Bod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1" y="2078603"/>
            <a:ext cx="6165545" cy="1554697"/>
          </a:xfrm>
          <a:prstGeom prst="rect">
            <a:avLst/>
          </a:prstGeom>
          <a:effectLst>
            <a:outerShdw blurRad="6350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List_Only_Bod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2957190"/>
            <a:ext cx="6559077" cy="1422986"/>
          </a:xfrm>
          <a:prstGeom prst="rect">
            <a:avLst/>
          </a:prstGeom>
          <a:ln>
            <a:solidFill>
              <a:srgbClr val="BBE0E3"/>
            </a:solidFill>
          </a:ln>
          <a:effectLst>
            <a:outerShdw blurRad="635000" dist="254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List - more complicat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867" y="3786157"/>
            <a:ext cx="6515100" cy="1435100"/>
          </a:xfrm>
          <a:prstGeom prst="rect">
            <a:avLst/>
          </a:prstGeom>
          <a:effectLst>
            <a:outerShdw blurRad="635000" dist="254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List - more complicated-ic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410" y="4687078"/>
            <a:ext cx="5740400" cy="1257300"/>
          </a:xfrm>
          <a:prstGeom prst="rect">
            <a:avLst/>
          </a:prstGeom>
          <a:effectLst>
            <a:outerShdw blurRad="635000" dist="2540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33119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able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53" b="-233"/>
          <a:stretch/>
        </p:blipFill>
        <p:spPr>
          <a:xfrm>
            <a:off x="200025" y="1551241"/>
            <a:ext cx="8791575" cy="301011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3059" y="3524137"/>
            <a:ext cx="1174180" cy="23192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70000"/>
                  <a:satMod val="150000"/>
                  <a:alpha val="0"/>
                </a:schemeClr>
              </a:gs>
              <a:gs pos="34000">
                <a:schemeClr val="accent1">
                  <a:shade val="70000"/>
                  <a:satMod val="140000"/>
                  <a:alpha val="0"/>
                </a:schemeClr>
              </a:gs>
              <a:gs pos="70000">
                <a:schemeClr val="accent1">
                  <a:tint val="100000"/>
                  <a:shade val="90000"/>
                  <a:satMod val="140000"/>
                  <a:alpha val="0"/>
                </a:schemeClr>
              </a:gs>
              <a:gs pos="100000">
                <a:schemeClr val="accent1">
                  <a:tint val="100000"/>
                  <a:shade val="100000"/>
                  <a:satMod val="10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95623" y="2716157"/>
            <a:ext cx="6451216" cy="2666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70000"/>
                  <a:satMod val="150000"/>
                  <a:alpha val="0"/>
                </a:schemeClr>
              </a:gs>
              <a:gs pos="34000">
                <a:schemeClr val="accent1">
                  <a:shade val="70000"/>
                  <a:satMod val="140000"/>
                  <a:alpha val="0"/>
                </a:schemeClr>
              </a:gs>
              <a:gs pos="70000">
                <a:schemeClr val="accent1">
                  <a:tint val="100000"/>
                  <a:shade val="90000"/>
                  <a:satMod val="140000"/>
                  <a:alpha val="0"/>
                </a:schemeClr>
              </a:gs>
              <a:gs pos="100000">
                <a:schemeClr val="accent1">
                  <a:tint val="100000"/>
                  <a:shade val="100000"/>
                  <a:satMod val="10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5921" y="1973211"/>
            <a:ext cx="1174180" cy="23192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70000"/>
                  <a:satMod val="150000"/>
                  <a:alpha val="0"/>
                </a:schemeClr>
              </a:gs>
              <a:gs pos="34000">
                <a:schemeClr val="accent1">
                  <a:shade val="70000"/>
                  <a:satMod val="140000"/>
                  <a:alpha val="0"/>
                </a:schemeClr>
              </a:gs>
              <a:gs pos="70000">
                <a:schemeClr val="accent1">
                  <a:tint val="100000"/>
                  <a:shade val="90000"/>
                  <a:satMod val="140000"/>
                  <a:alpha val="0"/>
                </a:schemeClr>
              </a:gs>
              <a:gs pos="100000">
                <a:schemeClr val="accent1">
                  <a:tint val="100000"/>
                  <a:shade val="100000"/>
                  <a:satMod val="10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96594" y="3124356"/>
            <a:ext cx="1400778" cy="23192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70000"/>
                  <a:satMod val="150000"/>
                  <a:alpha val="0"/>
                </a:schemeClr>
              </a:gs>
              <a:gs pos="34000">
                <a:schemeClr val="accent1">
                  <a:shade val="70000"/>
                  <a:satMod val="140000"/>
                  <a:alpha val="0"/>
                </a:schemeClr>
              </a:gs>
              <a:gs pos="70000">
                <a:schemeClr val="accent1">
                  <a:tint val="100000"/>
                  <a:shade val="90000"/>
                  <a:satMod val="140000"/>
                  <a:alpha val="0"/>
                </a:schemeClr>
              </a:gs>
              <a:gs pos="100000">
                <a:schemeClr val="accent1">
                  <a:tint val="100000"/>
                  <a:shade val="100000"/>
                  <a:satMod val="10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0" name="Straight Arrow Connector 19"/>
          <p:cNvCxnSpPr>
            <a:stCxn id="10" idx="3"/>
          </p:cNvCxnSpPr>
          <p:nvPr/>
        </p:nvCxnSpPr>
        <p:spPr bwMode="auto">
          <a:xfrm>
            <a:off x="1690101" y="2089172"/>
            <a:ext cx="905522" cy="626985"/>
          </a:xfrm>
          <a:prstGeom prst="straightConnector1">
            <a:avLst/>
          </a:prstGeom>
          <a:solidFill>
            <a:srgbClr val="BBE0E3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endCxn id="11" idx="1"/>
          </p:cNvCxnSpPr>
          <p:nvPr/>
        </p:nvCxnSpPr>
        <p:spPr bwMode="auto">
          <a:xfrm flipV="1">
            <a:off x="1707239" y="3240317"/>
            <a:ext cx="1189355" cy="392983"/>
          </a:xfrm>
          <a:prstGeom prst="straightConnector1">
            <a:avLst/>
          </a:prstGeom>
          <a:solidFill>
            <a:srgbClr val="BBE0E3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611356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able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53" b="-233"/>
          <a:stretch/>
        </p:blipFill>
        <p:spPr>
          <a:xfrm>
            <a:off x="200025" y="1551241"/>
            <a:ext cx="8791575" cy="301011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- derivation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5730" y="1551241"/>
            <a:ext cx="1834385" cy="301011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70000"/>
                  <a:satMod val="150000"/>
                  <a:alpha val="0"/>
                </a:schemeClr>
              </a:gs>
              <a:gs pos="34000">
                <a:schemeClr val="accent1">
                  <a:shade val="70000"/>
                  <a:satMod val="140000"/>
                  <a:alpha val="0"/>
                </a:schemeClr>
              </a:gs>
              <a:gs pos="70000">
                <a:schemeClr val="accent1">
                  <a:tint val="100000"/>
                  <a:shade val="90000"/>
                  <a:satMod val="140000"/>
                  <a:alpha val="0"/>
                </a:schemeClr>
              </a:gs>
              <a:gs pos="100000">
                <a:schemeClr val="accent1">
                  <a:tint val="100000"/>
                  <a:shade val="100000"/>
                  <a:satMod val="10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6200000">
            <a:off x="2376128" y="2546034"/>
            <a:ext cx="822960" cy="82296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shade val="70000"/>
                  <a:satMod val="150000"/>
                  <a:alpha val="0"/>
                </a:schemeClr>
              </a:gs>
              <a:gs pos="34000">
                <a:schemeClr val="accent1">
                  <a:shade val="70000"/>
                  <a:satMod val="140000"/>
                  <a:alpha val="0"/>
                </a:schemeClr>
              </a:gs>
              <a:gs pos="70000">
                <a:schemeClr val="accent1">
                  <a:tint val="100000"/>
                  <a:shade val="90000"/>
                  <a:satMod val="140000"/>
                  <a:alpha val="0"/>
                </a:schemeClr>
              </a:gs>
              <a:gs pos="100000">
                <a:schemeClr val="accent1">
                  <a:tint val="100000"/>
                  <a:shade val="100000"/>
                  <a:satMod val="10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2" descr="Table-co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916" y="1097536"/>
            <a:ext cx="4495800" cy="4051300"/>
          </a:xfrm>
          <a:prstGeom prst="rect">
            <a:avLst/>
          </a:prstGeom>
          <a:effectLst>
            <a:outerShdw blurRad="635000" dist="2540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47357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able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53" b="-233"/>
          <a:stretch/>
        </p:blipFill>
        <p:spPr>
          <a:xfrm>
            <a:off x="200025" y="1551241"/>
            <a:ext cx="8791575" cy="301011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- derivation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5730" y="1551241"/>
            <a:ext cx="1834385" cy="301011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70000"/>
                  <a:satMod val="150000"/>
                  <a:alpha val="0"/>
                </a:schemeClr>
              </a:gs>
              <a:gs pos="34000">
                <a:schemeClr val="accent1">
                  <a:shade val="70000"/>
                  <a:satMod val="140000"/>
                  <a:alpha val="0"/>
                </a:schemeClr>
              </a:gs>
              <a:gs pos="70000">
                <a:schemeClr val="accent1">
                  <a:tint val="100000"/>
                  <a:shade val="90000"/>
                  <a:satMod val="140000"/>
                  <a:alpha val="0"/>
                </a:schemeClr>
              </a:gs>
              <a:gs pos="100000">
                <a:schemeClr val="accent1">
                  <a:tint val="100000"/>
                  <a:shade val="100000"/>
                  <a:satMod val="10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6200000">
            <a:off x="2376128" y="2546034"/>
            <a:ext cx="822960" cy="82296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shade val="70000"/>
                  <a:satMod val="150000"/>
                  <a:alpha val="0"/>
                </a:schemeClr>
              </a:gs>
              <a:gs pos="34000">
                <a:schemeClr val="accent1">
                  <a:shade val="70000"/>
                  <a:satMod val="140000"/>
                  <a:alpha val="0"/>
                </a:schemeClr>
              </a:gs>
              <a:gs pos="70000">
                <a:schemeClr val="accent1">
                  <a:tint val="100000"/>
                  <a:shade val="90000"/>
                  <a:satMod val="140000"/>
                  <a:alpha val="0"/>
                </a:schemeClr>
              </a:gs>
              <a:gs pos="100000">
                <a:schemeClr val="accent1">
                  <a:tint val="100000"/>
                  <a:shade val="100000"/>
                  <a:satMod val="10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8" name="Picture 7" descr="Table-co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916" y="1097536"/>
            <a:ext cx="4495800" cy="4051300"/>
          </a:xfrm>
          <a:prstGeom prst="rect">
            <a:avLst/>
          </a:prstGeom>
          <a:effectLst>
            <a:outerShdw blurRad="635000" dist="254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Table-HTM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012" y="3207246"/>
            <a:ext cx="4569588" cy="2737727"/>
          </a:xfrm>
          <a:prstGeom prst="rect">
            <a:avLst/>
          </a:prstGeom>
          <a:effectLst>
            <a:outerShdw blurRad="635000" dist="2540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62772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70355" y="1219200"/>
            <a:ext cx="80430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16840" bIns="76200" numCol="1" anchor="t" anchorCtr="0" compatLnSpc="1">
            <a:prstTxWarp prst="textNoShape">
              <a:avLst/>
            </a:prstTxWarp>
          </a:bodyPr>
          <a:lstStyle>
            <a:lvl1pPr marL="539750" indent="-482600" algn="l" rtl="0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rgbClr val="535353"/>
                </a:solidFill>
                <a:latin typeface="+mn-lt"/>
                <a:ea typeface="+mn-ea"/>
                <a:cs typeface="+mn-cs"/>
                <a:sym typeface="Verdana Bold" charset="0"/>
              </a:defRPr>
            </a:lvl1pPr>
            <a:lvl2pPr marL="1038225" indent="-406400" algn="l" rtl="0" eaLnBrk="1" fontAlgn="base" hangingPunct="1">
              <a:spcBef>
                <a:spcPts val="4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rgbClr val="535353"/>
                </a:solidFill>
                <a:latin typeface="+mn-lt"/>
                <a:ea typeface="+mn-ea"/>
                <a:cs typeface="+mn-cs"/>
                <a:sym typeface="Verdana Bold" charset="0"/>
              </a:defRPr>
            </a:lvl2pPr>
            <a:lvl3pPr marL="1611313" indent="-330200" algn="l" rtl="0" eaLnBrk="1" fontAlgn="base" hangingPunct="1">
              <a:spcBef>
                <a:spcPts val="4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rgbClr val="535353"/>
                </a:solidFill>
                <a:latin typeface="Verdana" charset="0"/>
                <a:ea typeface="Heiti SC Light" charset="-122"/>
                <a:cs typeface="Heiti SC Light" charset="-122"/>
                <a:sym typeface="Verdana" charset="0"/>
              </a:defRPr>
            </a:lvl3pPr>
            <a:lvl4pPr marL="2262188" indent="-330200" algn="l" rtl="0" eaLnBrk="1" fontAlgn="base" hangingPunct="1">
              <a:spcBef>
                <a:spcPts val="4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rgbClr val="535353"/>
                </a:solidFill>
                <a:latin typeface="Verdana" charset="0"/>
                <a:ea typeface="Heiti SC Light" charset="-122"/>
                <a:cs typeface="Heiti SC Light" charset="-122"/>
                <a:sym typeface="Verdana" charset="0"/>
              </a:defRPr>
            </a:lvl4pPr>
            <a:lvl5pPr marL="2911475" indent="-330200" algn="l" rtl="0" eaLnBrk="1" fontAlgn="base" hangingPunct="1">
              <a:spcBef>
                <a:spcPts val="4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rgbClr val="535353"/>
                </a:solidFill>
                <a:latin typeface="Verdana" charset="0"/>
                <a:ea typeface="Heiti SC Light" charset="-122"/>
                <a:cs typeface="Heiti SC Light" charset="-122"/>
                <a:sym typeface="Verdana" charset="0"/>
              </a:defRPr>
            </a:lvl5pPr>
            <a:lvl6pPr marL="3368675" indent="-330200" algn="l" rtl="0" eaLnBrk="1" fontAlgn="base" hangingPunct="1">
              <a:spcBef>
                <a:spcPts val="4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rgbClr val="535353"/>
                </a:solidFill>
                <a:latin typeface="Verdana" charset="0"/>
                <a:ea typeface="Heiti SC Light" charset="-122"/>
                <a:cs typeface="Heiti SC Light" charset="-122"/>
                <a:sym typeface="Verdana" charset="0"/>
              </a:defRPr>
            </a:lvl6pPr>
            <a:lvl7pPr marL="3825875" indent="-330200" algn="l" rtl="0" eaLnBrk="1" fontAlgn="base" hangingPunct="1">
              <a:spcBef>
                <a:spcPts val="4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rgbClr val="535353"/>
                </a:solidFill>
                <a:latin typeface="Verdana" charset="0"/>
                <a:ea typeface="Heiti SC Light" charset="-122"/>
                <a:cs typeface="Heiti SC Light" charset="-122"/>
                <a:sym typeface="Verdana" charset="0"/>
              </a:defRPr>
            </a:lvl7pPr>
            <a:lvl8pPr marL="4283075" indent="-330200" algn="l" rtl="0" eaLnBrk="1" fontAlgn="base" hangingPunct="1">
              <a:spcBef>
                <a:spcPts val="4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rgbClr val="535353"/>
                </a:solidFill>
                <a:latin typeface="Verdana" charset="0"/>
                <a:ea typeface="Heiti SC Light" charset="-122"/>
                <a:cs typeface="Heiti SC Light" charset="-122"/>
                <a:sym typeface="Verdana" charset="0"/>
              </a:defRPr>
            </a:lvl8pPr>
            <a:lvl9pPr marL="4740275" indent="-330200" algn="l" rtl="0" eaLnBrk="1" fontAlgn="base" hangingPunct="1">
              <a:spcBef>
                <a:spcPts val="4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rgbClr val="535353"/>
                </a:solidFill>
                <a:latin typeface="Verdana" charset="0"/>
                <a:ea typeface="Heiti SC Light" charset="-122"/>
                <a:cs typeface="Heiti SC Light" charset="-122"/>
                <a:sym typeface="Verdana" charset="0"/>
              </a:defRPr>
            </a:lvl9pPr>
          </a:lstStyle>
          <a:p>
            <a:pPr marL="285750" lvl="1" indent="-285750">
              <a:buFont typeface="Arial"/>
              <a:buChar char="•"/>
            </a:pPr>
            <a:endParaRPr lang="en-US" dirty="0" smtClean="0"/>
          </a:p>
          <a:p>
            <a:pPr marL="285750" lvl="1" indent="-285750">
              <a:buFont typeface="Arial"/>
              <a:buChar char="•"/>
            </a:pPr>
            <a:r>
              <a:rPr lang="en-US" sz="1600" dirty="0" smtClean="0"/>
              <a:t>Each </a:t>
            </a:r>
            <a:r>
              <a:rPr lang="en-US" sz="1600" dirty="0"/>
              <a:t>Tag can be better described by attributes</a:t>
            </a:r>
          </a:p>
          <a:p>
            <a:pPr marL="285750" lvl="1" indent="-285750">
              <a:buFont typeface="Arial"/>
              <a:buChar char="•"/>
            </a:pPr>
            <a:r>
              <a:rPr lang="en-US" sz="1600" dirty="0"/>
              <a:t>Different “owners”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Attributes </a:t>
            </a:r>
            <a:r>
              <a:rPr lang="mr-IN" dirty="0"/>
              <a:t>–</a:t>
            </a:r>
            <a:r>
              <a:rPr lang="en-US" dirty="0"/>
              <a:t> general concept</a:t>
            </a:r>
          </a:p>
        </p:txBody>
      </p:sp>
      <p:pic>
        <p:nvPicPr>
          <p:cNvPr id="13" name="Content Placeholder 12" descr="aaa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6" r="-835"/>
          <a:stretch/>
        </p:blipFill>
        <p:spPr>
          <a:xfrm>
            <a:off x="3304321" y="1895172"/>
            <a:ext cx="5209124" cy="4576002"/>
          </a:xfrm>
        </p:spPr>
      </p:pic>
    </p:spTree>
    <p:extLst>
      <p:ext uri="{BB962C8B-B14F-4D97-AF65-F5344CB8AC3E}">
        <p14:creationId xmlns:p14="http://schemas.microsoft.com/office/powerpoint/2010/main" val="15730925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Attributes </a:t>
            </a:r>
            <a:r>
              <a:rPr lang="mr-IN" dirty="0" smtClean="0"/>
              <a:t>–</a:t>
            </a:r>
            <a:r>
              <a:rPr lang="en-US" dirty="0" smtClean="0"/>
              <a:t> general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355" y="1219200"/>
            <a:ext cx="8043075" cy="5105400"/>
          </a:xfrm>
        </p:spPr>
        <p:txBody>
          <a:bodyPr/>
          <a:lstStyle/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Examples for Text and Table tags</a:t>
            </a:r>
          </a:p>
        </p:txBody>
      </p:sp>
      <p:pic>
        <p:nvPicPr>
          <p:cNvPr id="5" name="Picture 4" descr="Attribut_onTag_Tex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59" y="2333784"/>
            <a:ext cx="3574330" cy="39977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5959" y="2026007"/>
            <a:ext cx="3574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Text element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96545" y="2026007"/>
            <a:ext cx="3561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Table element</a:t>
            </a:r>
          </a:p>
        </p:txBody>
      </p:sp>
      <p:pic>
        <p:nvPicPr>
          <p:cNvPr id="9" name="Picture 8" descr="Attribut_onTag_Tab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545" y="2333784"/>
            <a:ext cx="3561496" cy="398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661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pic>
        <p:nvPicPr>
          <p:cNvPr id="6" name="Picture 5" descr="Tag-RoleMap-ClassMap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62" y="1473911"/>
            <a:ext cx="3988751" cy="44612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Attributes </a:t>
            </a:r>
            <a:r>
              <a:rPr lang="mr-IN" dirty="0" smtClean="0"/>
              <a:t>–</a:t>
            </a:r>
            <a:r>
              <a:rPr lang="en-US" dirty="0" smtClean="0"/>
              <a:t> general concept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51057" y="2998055"/>
            <a:ext cx="1764704" cy="43511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70000"/>
                  <a:satMod val="150000"/>
                  <a:alpha val="0"/>
                </a:schemeClr>
              </a:gs>
              <a:gs pos="34000">
                <a:schemeClr val="accent1">
                  <a:shade val="70000"/>
                  <a:satMod val="140000"/>
                  <a:alpha val="0"/>
                </a:schemeClr>
              </a:gs>
              <a:gs pos="70000">
                <a:schemeClr val="accent1">
                  <a:tint val="100000"/>
                  <a:shade val="90000"/>
                  <a:satMod val="140000"/>
                  <a:alpha val="0"/>
                </a:schemeClr>
              </a:gs>
              <a:gs pos="100000">
                <a:schemeClr val="accent1">
                  <a:tint val="100000"/>
                  <a:shade val="100000"/>
                  <a:satMod val="10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690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g-RoleMap-ClassMap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62" y="1473911"/>
            <a:ext cx="3988751" cy="44612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Attributes </a:t>
            </a:r>
            <a:r>
              <a:rPr lang="mr-IN" dirty="0" smtClean="0"/>
              <a:t>–</a:t>
            </a:r>
            <a:r>
              <a:rPr lang="en-US" dirty="0" smtClean="0"/>
              <a:t> general concept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51057" y="2998056"/>
            <a:ext cx="1764704" cy="22065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70000"/>
                  <a:satMod val="150000"/>
                  <a:alpha val="0"/>
                </a:schemeClr>
              </a:gs>
              <a:gs pos="34000">
                <a:schemeClr val="accent1">
                  <a:shade val="70000"/>
                  <a:satMod val="140000"/>
                  <a:alpha val="0"/>
                </a:schemeClr>
              </a:gs>
              <a:gs pos="70000">
                <a:schemeClr val="accent1">
                  <a:tint val="100000"/>
                  <a:shade val="90000"/>
                  <a:satMod val="140000"/>
                  <a:alpha val="0"/>
                </a:schemeClr>
              </a:gs>
              <a:gs pos="100000">
                <a:schemeClr val="accent1">
                  <a:tint val="100000"/>
                  <a:shade val="100000"/>
                  <a:satMod val="10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" name="Content Placeholder 9" descr="RoleMap.bmp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954" r="-46954"/>
          <a:stretch>
            <a:fillRect/>
          </a:stretch>
        </p:blipFill>
        <p:spPr>
          <a:xfrm>
            <a:off x="2084722" y="1219200"/>
            <a:ext cx="8696771" cy="5050346"/>
          </a:xfrm>
          <a:effectLst>
            <a:outerShdw blurRad="6350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4614746" y="3463196"/>
            <a:ext cx="1574926" cy="2921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70000"/>
                  <a:satMod val="150000"/>
                  <a:alpha val="0"/>
                </a:schemeClr>
              </a:gs>
              <a:gs pos="34000">
                <a:schemeClr val="accent1">
                  <a:shade val="70000"/>
                  <a:satMod val="140000"/>
                  <a:alpha val="0"/>
                </a:schemeClr>
              </a:gs>
              <a:gs pos="70000">
                <a:schemeClr val="accent1">
                  <a:tint val="100000"/>
                  <a:shade val="90000"/>
                  <a:satMod val="140000"/>
                  <a:alpha val="0"/>
                </a:schemeClr>
              </a:gs>
              <a:gs pos="100000">
                <a:schemeClr val="accent1">
                  <a:tint val="100000"/>
                  <a:shade val="100000"/>
                  <a:satMod val="10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055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g-RoleMap-ClassMap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62" y="1473911"/>
            <a:ext cx="3988751" cy="44612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Attributes </a:t>
            </a:r>
            <a:r>
              <a:rPr lang="mr-IN" dirty="0" smtClean="0"/>
              <a:t>–</a:t>
            </a:r>
            <a:r>
              <a:rPr lang="en-US" dirty="0" smtClean="0"/>
              <a:t> general concept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51057" y="3218708"/>
            <a:ext cx="1764704" cy="22065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70000"/>
                  <a:satMod val="150000"/>
                  <a:alpha val="0"/>
                </a:schemeClr>
              </a:gs>
              <a:gs pos="34000">
                <a:schemeClr val="accent1">
                  <a:shade val="70000"/>
                  <a:satMod val="140000"/>
                  <a:alpha val="0"/>
                </a:schemeClr>
              </a:gs>
              <a:gs pos="70000">
                <a:schemeClr val="accent1">
                  <a:tint val="100000"/>
                  <a:shade val="90000"/>
                  <a:satMod val="140000"/>
                  <a:alpha val="0"/>
                </a:schemeClr>
              </a:gs>
              <a:gs pos="100000">
                <a:schemeClr val="accent1">
                  <a:tint val="100000"/>
                  <a:shade val="100000"/>
                  <a:satMod val="10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Content Placeholder 3" descr="ClassMap.bmp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947" r="-54947"/>
          <a:stretch>
            <a:fillRect/>
          </a:stretch>
        </p:blipFill>
        <p:spPr>
          <a:xfrm>
            <a:off x="1814740" y="1219200"/>
            <a:ext cx="8791575" cy="5105400"/>
          </a:xfrm>
          <a:effectLst>
            <a:outerShdw blurRad="6350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4359277" y="2492728"/>
            <a:ext cx="1574926" cy="2921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70000"/>
                  <a:satMod val="150000"/>
                  <a:alpha val="0"/>
                </a:schemeClr>
              </a:gs>
              <a:gs pos="34000">
                <a:schemeClr val="accent1">
                  <a:shade val="70000"/>
                  <a:satMod val="140000"/>
                  <a:alpha val="0"/>
                </a:schemeClr>
              </a:gs>
              <a:gs pos="70000">
                <a:schemeClr val="accent1">
                  <a:tint val="100000"/>
                  <a:shade val="90000"/>
                  <a:satMod val="140000"/>
                  <a:alpha val="0"/>
                </a:schemeClr>
              </a:gs>
              <a:gs pos="100000">
                <a:schemeClr val="accent1">
                  <a:tint val="100000"/>
                  <a:shade val="100000"/>
                  <a:satMod val="10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863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 owners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168570" y="1673352"/>
            <a:ext cx="2975430" cy="4718304"/>
          </a:xfrm>
        </p:spPr>
        <p:txBody>
          <a:bodyPr/>
          <a:lstStyle/>
          <a:p>
            <a:r>
              <a:rPr lang="en-US" sz="2000" dirty="0" smtClean="0"/>
              <a:t>Derivation only looks at CSS</a:t>
            </a:r>
          </a:p>
          <a:p>
            <a:endParaRPr lang="en-US" sz="2000" dirty="0"/>
          </a:p>
          <a:p>
            <a:r>
              <a:rPr lang="en-US" sz="2000" dirty="0" err="1" smtClean="0"/>
              <a:t>TaggedPDFs</a:t>
            </a:r>
            <a:r>
              <a:rPr lang="en-US" sz="2000" dirty="0" smtClean="0"/>
              <a:t> are not responsive </a:t>
            </a:r>
            <a:r>
              <a:rPr lang="en-US" sz="2000" dirty="0" err="1" smtClean="0"/>
              <a:t>pdfs</a:t>
            </a:r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" name="Content Placeholder 12" descr="aaa.pn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6" r="-835"/>
          <a:stretch/>
        </p:blipFill>
        <p:spPr>
          <a:xfrm>
            <a:off x="457200" y="1542427"/>
            <a:ext cx="5551540" cy="4876800"/>
          </a:xfrm>
        </p:spPr>
      </p:pic>
      <p:sp>
        <p:nvSpPr>
          <p:cNvPr id="11" name="Rectangle 10"/>
          <p:cNvSpPr/>
          <p:nvPr/>
        </p:nvSpPr>
        <p:spPr>
          <a:xfrm>
            <a:off x="328979" y="5206898"/>
            <a:ext cx="5839591" cy="8773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70000"/>
                  <a:satMod val="150000"/>
                  <a:alpha val="0"/>
                </a:schemeClr>
              </a:gs>
              <a:gs pos="34000">
                <a:schemeClr val="accent1">
                  <a:shade val="70000"/>
                  <a:satMod val="140000"/>
                  <a:alpha val="0"/>
                </a:schemeClr>
              </a:gs>
              <a:gs pos="70000">
                <a:schemeClr val="accent1">
                  <a:tint val="100000"/>
                  <a:shade val="90000"/>
                  <a:satMod val="140000"/>
                  <a:alpha val="0"/>
                </a:schemeClr>
              </a:gs>
              <a:gs pos="100000">
                <a:schemeClr val="accent1">
                  <a:tint val="100000"/>
                  <a:shade val="100000"/>
                  <a:satMod val="10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362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How to use </a:t>
            </a:r>
            <a:r>
              <a:rPr lang="en-US" dirty="0" err="1" smtClean="0"/>
              <a:t>pdfs</a:t>
            </a:r>
            <a:r>
              <a:rPr lang="en-US" dirty="0" smtClean="0"/>
              <a:t> on mobiles</a:t>
            </a:r>
          </a:p>
          <a:p>
            <a:r>
              <a:rPr lang="en-US" dirty="0" smtClean="0"/>
              <a:t>In browsers</a:t>
            </a:r>
          </a:p>
          <a:p>
            <a:r>
              <a:rPr lang="en-US" dirty="0" smtClean="0"/>
              <a:t>In automated processes</a:t>
            </a:r>
          </a:p>
          <a:p>
            <a:r>
              <a:rPr lang="en-US" dirty="0" smtClean="0"/>
              <a:t>We have to question the biggest strength, the very basic principle of PDF = precise layout</a:t>
            </a:r>
          </a:p>
          <a:p>
            <a:r>
              <a:rPr lang="en-US" dirty="0" smtClean="0"/>
              <a:t>These days HTML rules the world when it comes to presenting content</a:t>
            </a:r>
          </a:p>
          <a:p>
            <a:r>
              <a:rPr lang="en-US" dirty="0" smtClean="0"/>
              <a:t>Customers don’t care if we can interpret color precisely</a:t>
            </a:r>
          </a:p>
        </p:txBody>
      </p:sp>
    </p:spTree>
    <p:extLst>
      <p:ext uri="{BB962C8B-B14F-4D97-AF65-F5344CB8AC3E}">
        <p14:creationId xmlns:p14="http://schemas.microsoft.com/office/powerpoint/2010/main" val="31250530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 usage - styling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r>
              <a:rPr lang="en-US" dirty="0"/>
              <a:t>Can use the whole power of CSS</a:t>
            </a:r>
          </a:p>
          <a:p>
            <a:endParaRPr lang="en-US" dirty="0"/>
          </a:p>
        </p:txBody>
      </p:sp>
      <p:pic>
        <p:nvPicPr>
          <p:cNvPr id="5" name="Picture 4" descr="Text-css-attribute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2400096"/>
            <a:ext cx="4849528" cy="358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936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 usage - styling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Text-css-attribute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2400096"/>
            <a:ext cx="4849528" cy="3582610"/>
          </a:xfrm>
          <a:prstGeom prst="rect">
            <a:avLst/>
          </a:prstGeom>
        </p:spPr>
      </p:pic>
      <p:pic>
        <p:nvPicPr>
          <p:cNvPr id="6" name="Picture 5" descr="Text-css-cod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90" y="1624180"/>
            <a:ext cx="8491310" cy="1010952"/>
          </a:xfrm>
          <a:prstGeom prst="rect">
            <a:avLst/>
          </a:prstGeom>
          <a:effectLst>
            <a:outerShdw blurRad="6350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Down Arrow 6"/>
          <p:cNvSpPr/>
          <p:nvPr/>
        </p:nvSpPr>
        <p:spPr>
          <a:xfrm rot="10800000">
            <a:off x="3799032" y="2792958"/>
            <a:ext cx="822960" cy="82296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shade val="70000"/>
                  <a:satMod val="150000"/>
                  <a:alpha val="0"/>
                </a:schemeClr>
              </a:gs>
              <a:gs pos="34000">
                <a:schemeClr val="accent1">
                  <a:shade val="70000"/>
                  <a:satMod val="140000"/>
                  <a:alpha val="0"/>
                </a:schemeClr>
              </a:gs>
              <a:gs pos="70000">
                <a:schemeClr val="accent1">
                  <a:tint val="100000"/>
                  <a:shade val="90000"/>
                  <a:satMod val="140000"/>
                  <a:alpha val="0"/>
                </a:schemeClr>
              </a:gs>
              <a:gs pos="100000">
                <a:schemeClr val="accent1">
                  <a:tint val="100000"/>
                  <a:shade val="100000"/>
                  <a:satMod val="10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979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 usage - styling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Text-css-attribute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2400096"/>
            <a:ext cx="4849528" cy="3582610"/>
          </a:xfrm>
          <a:prstGeom prst="rect">
            <a:avLst/>
          </a:prstGeom>
        </p:spPr>
      </p:pic>
      <p:pic>
        <p:nvPicPr>
          <p:cNvPr id="6" name="Picture 5" descr="Text-css-cod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90" y="1624180"/>
            <a:ext cx="8491310" cy="1010952"/>
          </a:xfrm>
          <a:prstGeom prst="rect">
            <a:avLst/>
          </a:prstGeom>
          <a:effectLst>
            <a:outerShdw blurRad="635000" dist="254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Text_HTML_CS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19" y="3202810"/>
            <a:ext cx="7113201" cy="2650016"/>
          </a:xfrm>
          <a:prstGeom prst="rect">
            <a:avLst/>
          </a:prstGeom>
          <a:effectLst>
            <a:outerShdw blurRad="6350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Down Arrow 9"/>
          <p:cNvSpPr/>
          <p:nvPr/>
        </p:nvSpPr>
        <p:spPr>
          <a:xfrm>
            <a:off x="4375137" y="2734108"/>
            <a:ext cx="822960" cy="82296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shade val="70000"/>
                  <a:satMod val="150000"/>
                  <a:alpha val="0"/>
                </a:schemeClr>
              </a:gs>
              <a:gs pos="34000">
                <a:schemeClr val="accent1">
                  <a:shade val="70000"/>
                  <a:satMod val="140000"/>
                  <a:alpha val="0"/>
                </a:schemeClr>
              </a:gs>
              <a:gs pos="70000">
                <a:schemeClr val="accent1">
                  <a:tint val="100000"/>
                  <a:shade val="90000"/>
                  <a:satMod val="140000"/>
                  <a:alpha val="0"/>
                </a:schemeClr>
              </a:gs>
              <a:gs pos="100000">
                <a:schemeClr val="accent1">
                  <a:tint val="100000"/>
                  <a:shade val="100000"/>
                  <a:satMod val="10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997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able-CSS-co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099" y="2465657"/>
            <a:ext cx="3556000" cy="2590800"/>
          </a:xfrm>
          <a:prstGeom prst="rect">
            <a:avLst/>
          </a:prstGeom>
          <a:effectLst>
            <a:outerShdw blurRad="6350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again - styling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define </a:t>
            </a:r>
            <a:r>
              <a:rPr lang="en-US" dirty="0" err="1" smtClean="0"/>
              <a:t>ClassMap</a:t>
            </a:r>
            <a:r>
              <a:rPr lang="en-US" dirty="0" smtClean="0"/>
              <a:t> for our table and header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79296" y="2280991"/>
            <a:ext cx="629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  <a:r>
              <a:rPr lang="en-US" dirty="0" err="1" smtClean="0"/>
              <a:t>css</a:t>
            </a:r>
            <a:endParaRPr lang="en-US" dirty="0"/>
          </a:p>
        </p:txBody>
      </p:sp>
      <p:pic>
        <p:nvPicPr>
          <p:cNvPr id="13" name="Picture 12" descr="Table-CSS-ClassM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1653015"/>
            <a:ext cx="3579326" cy="4843097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 rot="16200000">
            <a:off x="3381641" y="3345474"/>
            <a:ext cx="822960" cy="82296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shade val="70000"/>
                  <a:satMod val="150000"/>
                  <a:alpha val="0"/>
                </a:schemeClr>
              </a:gs>
              <a:gs pos="34000">
                <a:schemeClr val="accent1">
                  <a:shade val="70000"/>
                  <a:satMod val="140000"/>
                  <a:alpha val="0"/>
                </a:schemeClr>
              </a:gs>
              <a:gs pos="70000">
                <a:schemeClr val="accent1">
                  <a:tint val="100000"/>
                  <a:shade val="90000"/>
                  <a:satMod val="140000"/>
                  <a:alpha val="0"/>
                </a:schemeClr>
              </a:gs>
              <a:gs pos="100000">
                <a:schemeClr val="accent1">
                  <a:tint val="100000"/>
                  <a:shade val="100000"/>
                  <a:satMod val="10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589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Styling - table</a:t>
            </a:r>
            <a:endParaRPr lang="en-US" dirty="0"/>
          </a:p>
        </p:txBody>
      </p:sp>
      <p:pic>
        <p:nvPicPr>
          <p:cNvPr id="4" name="Content Placeholder 3" descr="Table-CSS-HTML-cod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718" r="-20718"/>
          <a:stretch>
            <a:fillRect/>
          </a:stretch>
        </p:blipFill>
        <p:spPr>
          <a:xfrm>
            <a:off x="3439044" y="1609966"/>
            <a:ext cx="5246825" cy="3046543"/>
          </a:xfrm>
        </p:spPr>
      </p:pic>
      <p:pic>
        <p:nvPicPr>
          <p:cNvPr id="3" name="Picture 2" descr="Table-CSS-Ta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82" y="1420201"/>
            <a:ext cx="3591840" cy="4017298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 rot="16200000">
            <a:off x="3264052" y="2298989"/>
            <a:ext cx="822960" cy="82296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shade val="70000"/>
                  <a:satMod val="150000"/>
                  <a:alpha val="0"/>
                </a:schemeClr>
              </a:gs>
              <a:gs pos="34000">
                <a:schemeClr val="accent1">
                  <a:shade val="70000"/>
                  <a:satMod val="140000"/>
                  <a:alpha val="0"/>
                </a:schemeClr>
              </a:gs>
              <a:gs pos="70000">
                <a:schemeClr val="accent1">
                  <a:tint val="100000"/>
                  <a:shade val="90000"/>
                  <a:satMod val="140000"/>
                  <a:alpha val="0"/>
                </a:schemeClr>
              </a:gs>
              <a:gs pos="100000">
                <a:schemeClr val="accent1">
                  <a:tint val="100000"/>
                  <a:shade val="100000"/>
                  <a:satMod val="10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280233" y="1493299"/>
            <a:ext cx="2516399" cy="62318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70000"/>
                  <a:satMod val="150000"/>
                  <a:alpha val="0"/>
                </a:schemeClr>
              </a:gs>
              <a:gs pos="34000">
                <a:schemeClr val="accent1">
                  <a:shade val="70000"/>
                  <a:satMod val="140000"/>
                  <a:alpha val="0"/>
                </a:schemeClr>
              </a:gs>
              <a:gs pos="70000">
                <a:schemeClr val="accent1">
                  <a:tint val="100000"/>
                  <a:shade val="90000"/>
                  <a:satMod val="140000"/>
                  <a:alpha val="0"/>
                </a:schemeClr>
              </a:gs>
              <a:gs pos="100000">
                <a:schemeClr val="accent1">
                  <a:tint val="100000"/>
                  <a:shade val="100000"/>
                  <a:satMod val="10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362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Styling - table</a:t>
            </a:r>
            <a:endParaRPr lang="en-US" dirty="0"/>
          </a:p>
        </p:txBody>
      </p:sp>
      <p:pic>
        <p:nvPicPr>
          <p:cNvPr id="4" name="Content Placeholder 3" descr="Table-CSS-HTML-cod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718" r="-20718"/>
          <a:stretch>
            <a:fillRect/>
          </a:stretch>
        </p:blipFill>
        <p:spPr>
          <a:xfrm>
            <a:off x="3439044" y="1609966"/>
            <a:ext cx="5246825" cy="3046543"/>
          </a:xfrm>
        </p:spPr>
      </p:pic>
      <p:pic>
        <p:nvPicPr>
          <p:cNvPr id="3" name="Picture 2" descr="Table-CSS-Ta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0" y="1609966"/>
            <a:ext cx="2723679" cy="3046302"/>
          </a:xfrm>
          <a:prstGeom prst="rect">
            <a:avLst/>
          </a:prstGeom>
        </p:spPr>
      </p:pic>
      <p:pic>
        <p:nvPicPr>
          <p:cNvPr id="5" name="Picture 4" descr="Table-CSS-HTM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170" y="3314125"/>
            <a:ext cx="5587849" cy="3075804"/>
          </a:xfrm>
          <a:prstGeom prst="rect">
            <a:avLst/>
          </a:prstGeom>
          <a:effectLst>
            <a:outerShdw blurRad="6350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Down Arrow 9"/>
          <p:cNvSpPr/>
          <p:nvPr/>
        </p:nvSpPr>
        <p:spPr>
          <a:xfrm>
            <a:off x="5075001" y="2902586"/>
            <a:ext cx="822960" cy="82296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shade val="70000"/>
                  <a:satMod val="150000"/>
                  <a:alpha val="0"/>
                </a:schemeClr>
              </a:gs>
              <a:gs pos="34000">
                <a:schemeClr val="accent1">
                  <a:shade val="70000"/>
                  <a:satMod val="140000"/>
                  <a:alpha val="0"/>
                </a:schemeClr>
              </a:gs>
              <a:gs pos="70000">
                <a:schemeClr val="accent1">
                  <a:tint val="100000"/>
                  <a:shade val="90000"/>
                  <a:satMod val="140000"/>
                  <a:alpha val="0"/>
                </a:schemeClr>
              </a:gs>
              <a:gs pos="100000">
                <a:schemeClr val="accent1">
                  <a:tint val="100000"/>
                  <a:shade val="100000"/>
                  <a:satMod val="10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103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Own </a:t>
            </a:r>
            <a:r>
              <a:rPr lang="en-US" dirty="0" err="1" smtClean="0"/>
              <a:t>stylesheet</a:t>
            </a:r>
            <a:r>
              <a:rPr lang="en-US" dirty="0" smtClean="0"/>
              <a:t>? Use Associated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Mozilla: </a:t>
            </a:r>
            <a:r>
              <a:rPr lang="mr-IN" dirty="0" smtClean="0">
                <a:hlinkClick r:id="rId2"/>
              </a:rPr>
              <a:t>https</a:t>
            </a:r>
            <a:r>
              <a:rPr lang="mr-IN" dirty="0">
                <a:hlinkClick r:id="rId2"/>
              </a:rPr>
              <a:t>://hg.mozilla.org/mozilla-central/file/tip/layout/style/res/</a:t>
            </a:r>
            <a:r>
              <a:rPr lang="mr-IN" dirty="0" smtClean="0">
                <a:hlinkClick r:id="rId2"/>
              </a:rPr>
              <a:t>html.css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AssociatedFi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44" y="1810770"/>
            <a:ext cx="3870019" cy="3939014"/>
          </a:xfrm>
          <a:prstGeom prst="rect">
            <a:avLst/>
          </a:prstGeom>
        </p:spPr>
      </p:pic>
      <p:pic>
        <p:nvPicPr>
          <p:cNvPr id="6" name="Picture 5" descr="AF-cod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043" y="2757069"/>
            <a:ext cx="4694566" cy="1887710"/>
          </a:xfrm>
          <a:prstGeom prst="rect">
            <a:avLst/>
          </a:prstGeom>
          <a:effectLst>
            <a:outerShdw blurRad="6350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Down Arrow 6"/>
          <p:cNvSpPr/>
          <p:nvPr/>
        </p:nvSpPr>
        <p:spPr>
          <a:xfrm rot="16200000">
            <a:off x="3231083" y="3709979"/>
            <a:ext cx="822960" cy="82296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shade val="70000"/>
                  <a:satMod val="150000"/>
                  <a:alpha val="0"/>
                </a:schemeClr>
              </a:gs>
              <a:gs pos="34000">
                <a:schemeClr val="accent1">
                  <a:shade val="70000"/>
                  <a:satMod val="140000"/>
                  <a:alpha val="0"/>
                </a:schemeClr>
              </a:gs>
              <a:gs pos="70000">
                <a:schemeClr val="accent1">
                  <a:tint val="100000"/>
                  <a:shade val="90000"/>
                  <a:satMod val="140000"/>
                  <a:alpha val="0"/>
                </a:schemeClr>
              </a:gs>
              <a:gs pos="100000">
                <a:schemeClr val="accent1">
                  <a:tint val="100000"/>
                  <a:shade val="100000"/>
                  <a:satMod val="10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754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Own </a:t>
            </a:r>
            <a:r>
              <a:rPr lang="en-US" dirty="0" err="1" smtClean="0"/>
              <a:t>stylesheet</a:t>
            </a:r>
            <a:r>
              <a:rPr lang="en-US" dirty="0" smtClean="0"/>
              <a:t>? Use Associated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AF-webk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29" y="1230958"/>
            <a:ext cx="4324258" cy="52441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3896" y="1230958"/>
            <a:ext cx="945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webkit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7298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Own </a:t>
            </a:r>
            <a:r>
              <a:rPr lang="en-US" dirty="0" err="1" smtClean="0"/>
              <a:t>stylesheet</a:t>
            </a:r>
            <a:r>
              <a:rPr lang="en-US" dirty="0" smtClean="0"/>
              <a:t>? Use Associated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AF-webk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29" y="1230958"/>
            <a:ext cx="4324258" cy="5244180"/>
          </a:xfrm>
          <a:prstGeom prst="rect">
            <a:avLst/>
          </a:prstGeom>
        </p:spPr>
      </p:pic>
      <p:pic>
        <p:nvPicPr>
          <p:cNvPr id="4" name="Picture 3" descr="AF-gre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02" y="1219200"/>
            <a:ext cx="4324258" cy="52441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83896" y="1230958"/>
            <a:ext cx="84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8947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Own </a:t>
            </a:r>
            <a:r>
              <a:rPr lang="en-US" dirty="0" err="1" smtClean="0"/>
              <a:t>stylesheet</a:t>
            </a:r>
            <a:r>
              <a:rPr lang="en-US" dirty="0" smtClean="0"/>
              <a:t>? Use Associated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AF-webk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29" y="1230958"/>
            <a:ext cx="4324258" cy="5244180"/>
          </a:xfrm>
          <a:prstGeom prst="rect">
            <a:avLst/>
          </a:prstGeom>
        </p:spPr>
      </p:pic>
      <p:pic>
        <p:nvPicPr>
          <p:cNvPr id="4" name="Picture 3" descr="AF-gre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02" y="1219200"/>
            <a:ext cx="4324258" cy="5244180"/>
          </a:xfrm>
          <a:prstGeom prst="rect">
            <a:avLst/>
          </a:prstGeom>
        </p:spPr>
      </p:pic>
      <p:pic>
        <p:nvPicPr>
          <p:cNvPr id="6" name="Picture 5" descr="AF-m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411" y="1219200"/>
            <a:ext cx="4324258" cy="52441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83896" y="1230958"/>
            <a:ext cx="537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2252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</a:t>
            </a:r>
            <a:r>
              <a:rPr lang="en-US" dirty="0" err="1" smtClean="0"/>
              <a:t>vs</a:t>
            </a:r>
            <a:r>
              <a:rPr lang="en-US" dirty="0" smtClean="0"/>
              <a:t> Export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Why </a:t>
            </a:r>
            <a:r>
              <a:rPr lang="en-US" smtClean="0"/>
              <a:t>you don’t </a:t>
            </a:r>
            <a:r>
              <a:rPr lang="en-US" dirty="0" smtClean="0"/>
              <a:t>just convert </a:t>
            </a:r>
            <a:r>
              <a:rPr lang="en-US" dirty="0" err="1" smtClean="0"/>
              <a:t>pdf</a:t>
            </a:r>
            <a:r>
              <a:rPr lang="en-US" dirty="0" smtClean="0"/>
              <a:t> back to Word?</a:t>
            </a:r>
          </a:p>
          <a:p>
            <a:r>
              <a:rPr lang="en-US" dirty="0" smtClean="0"/>
              <a:t>Rendering</a:t>
            </a:r>
          </a:p>
          <a:p>
            <a:pPr lvl="1"/>
            <a:r>
              <a:rPr lang="en-US" dirty="0" smtClean="0"/>
              <a:t>Precise layout	</a:t>
            </a:r>
          </a:p>
          <a:p>
            <a:pPr lvl="1"/>
            <a:r>
              <a:rPr lang="en-US" dirty="0" smtClean="0"/>
              <a:t>Accurate representation	</a:t>
            </a:r>
          </a:p>
          <a:p>
            <a:pPr lvl="1"/>
            <a:r>
              <a:rPr lang="en-US" dirty="0" smtClean="0"/>
              <a:t>WYSIWYG</a:t>
            </a:r>
          </a:p>
          <a:p>
            <a:r>
              <a:rPr lang="en-US" dirty="0" smtClean="0"/>
              <a:t>Export</a:t>
            </a:r>
          </a:p>
          <a:p>
            <a:pPr lvl="1"/>
            <a:r>
              <a:rPr lang="en-US" dirty="0" smtClean="0"/>
              <a:t>Conversion</a:t>
            </a:r>
          </a:p>
          <a:p>
            <a:pPr lvl="1"/>
            <a:r>
              <a:rPr lang="en-US" dirty="0" smtClean="0"/>
              <a:t>Using heuristics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753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Own </a:t>
            </a:r>
            <a:r>
              <a:rPr lang="en-US" dirty="0" err="1" smtClean="0"/>
              <a:t>stylesheet</a:t>
            </a:r>
            <a:r>
              <a:rPr lang="en-US" dirty="0" smtClean="0"/>
              <a:t>? Use Associated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AF-webk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29" y="1230958"/>
            <a:ext cx="4324258" cy="5244180"/>
          </a:xfrm>
          <a:prstGeom prst="rect">
            <a:avLst/>
          </a:prstGeom>
        </p:spPr>
      </p:pic>
      <p:pic>
        <p:nvPicPr>
          <p:cNvPr id="4" name="Picture 3" descr="AF-gre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02" y="1219200"/>
            <a:ext cx="4324258" cy="5244180"/>
          </a:xfrm>
          <a:prstGeom prst="rect">
            <a:avLst/>
          </a:prstGeom>
        </p:spPr>
      </p:pic>
      <p:pic>
        <p:nvPicPr>
          <p:cNvPr id="6" name="Picture 5" descr="AF-m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411" y="1219200"/>
            <a:ext cx="4324258" cy="52441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83896" y="1230958"/>
            <a:ext cx="907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Adobe</a:t>
            </a:r>
            <a:endParaRPr lang="en-US" dirty="0"/>
          </a:p>
        </p:txBody>
      </p:sp>
      <p:pic>
        <p:nvPicPr>
          <p:cNvPr id="8" name="Picture 7" descr="AF-Adob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280" y="1230958"/>
            <a:ext cx="4080817" cy="523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115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Own </a:t>
            </a:r>
            <a:r>
              <a:rPr lang="en-US" dirty="0" err="1" smtClean="0"/>
              <a:t>stylesheet</a:t>
            </a:r>
            <a:r>
              <a:rPr lang="en-US" dirty="0" smtClean="0"/>
              <a:t>? Use Associated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AF-webk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29" y="1230958"/>
            <a:ext cx="4324258" cy="5244180"/>
          </a:xfrm>
          <a:prstGeom prst="rect">
            <a:avLst/>
          </a:prstGeom>
        </p:spPr>
      </p:pic>
      <p:pic>
        <p:nvPicPr>
          <p:cNvPr id="4" name="Picture 3" descr="AF-gre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02" y="1219200"/>
            <a:ext cx="4324258" cy="5244180"/>
          </a:xfrm>
          <a:prstGeom prst="rect">
            <a:avLst/>
          </a:prstGeom>
        </p:spPr>
      </p:pic>
      <p:pic>
        <p:nvPicPr>
          <p:cNvPr id="6" name="Picture 5" descr="AF-m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411" y="1219200"/>
            <a:ext cx="4324258" cy="5244180"/>
          </a:xfrm>
          <a:prstGeom prst="rect">
            <a:avLst/>
          </a:prstGeom>
        </p:spPr>
      </p:pic>
      <p:pic>
        <p:nvPicPr>
          <p:cNvPr id="8" name="Picture 7" descr="AF-Adob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280" y="1230958"/>
            <a:ext cx="4080817" cy="5232422"/>
          </a:xfrm>
          <a:prstGeom prst="rect">
            <a:avLst/>
          </a:prstGeom>
        </p:spPr>
      </p:pic>
      <p:pic>
        <p:nvPicPr>
          <p:cNvPr id="9" name="Picture 8" descr="AF-stackowerflow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140" y="1219200"/>
            <a:ext cx="4087884" cy="52414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14024" y="1230958"/>
            <a:ext cx="1829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stackowerflow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2953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Own </a:t>
            </a:r>
            <a:r>
              <a:rPr lang="en-US" dirty="0" err="1" smtClean="0"/>
              <a:t>stylesheet</a:t>
            </a:r>
            <a:r>
              <a:rPr lang="en-US" dirty="0" smtClean="0"/>
              <a:t>? Use Associated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AF-webk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29" y="1230958"/>
            <a:ext cx="4324258" cy="5244180"/>
          </a:xfrm>
          <a:prstGeom prst="rect">
            <a:avLst/>
          </a:prstGeom>
        </p:spPr>
      </p:pic>
      <p:pic>
        <p:nvPicPr>
          <p:cNvPr id="4" name="Picture 3" descr="AF-gre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02" y="1219200"/>
            <a:ext cx="4324258" cy="5244180"/>
          </a:xfrm>
          <a:prstGeom prst="rect">
            <a:avLst/>
          </a:prstGeom>
        </p:spPr>
      </p:pic>
      <p:pic>
        <p:nvPicPr>
          <p:cNvPr id="6" name="Picture 5" descr="AF-m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411" y="1219200"/>
            <a:ext cx="4324258" cy="5244180"/>
          </a:xfrm>
          <a:prstGeom prst="rect">
            <a:avLst/>
          </a:prstGeom>
        </p:spPr>
      </p:pic>
      <p:pic>
        <p:nvPicPr>
          <p:cNvPr id="8" name="Picture 7" descr="AF-Adob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280" y="1230958"/>
            <a:ext cx="4080817" cy="5232422"/>
          </a:xfrm>
          <a:prstGeom prst="rect">
            <a:avLst/>
          </a:prstGeom>
        </p:spPr>
      </p:pic>
      <p:pic>
        <p:nvPicPr>
          <p:cNvPr id="9" name="Picture 8" descr="AF-stackowerflow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140" y="1219200"/>
            <a:ext cx="4087884" cy="5241484"/>
          </a:xfrm>
          <a:prstGeom prst="rect">
            <a:avLst/>
          </a:prstGeom>
        </p:spPr>
      </p:pic>
      <p:pic>
        <p:nvPicPr>
          <p:cNvPr id="10" name="Picture 9" descr="AF-codeprojec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242" y="1233654"/>
            <a:ext cx="4087885" cy="524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939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 is considered?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428" y="1219200"/>
            <a:ext cx="6807271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Easy? 	</a:t>
            </a:r>
            <a:r>
              <a:rPr lang="en-US" sz="1800" b="1" dirty="0" smtClean="0"/>
              <a:t>NO</a:t>
            </a:r>
          </a:p>
          <a:p>
            <a:pPr marL="498475" lvl="1" indent="0">
              <a:buNone/>
            </a:pPr>
            <a:endParaRPr lang="en-US" sz="1800" b="1" dirty="0" smtClean="0"/>
          </a:p>
          <a:p>
            <a:pPr lvl="1"/>
            <a:r>
              <a:rPr lang="en-US" dirty="0"/>
              <a:t>Metadata</a:t>
            </a:r>
          </a:p>
          <a:p>
            <a:pPr lvl="1"/>
            <a:r>
              <a:rPr lang="en-US" dirty="0"/>
              <a:t>Destinations</a:t>
            </a:r>
          </a:p>
          <a:p>
            <a:pPr lvl="1"/>
            <a:r>
              <a:rPr lang="en-US" dirty="0"/>
              <a:t>Annotations</a:t>
            </a:r>
          </a:p>
          <a:p>
            <a:pPr lvl="1"/>
            <a:r>
              <a:rPr lang="en-US" dirty="0"/>
              <a:t>Aria roles</a:t>
            </a:r>
          </a:p>
          <a:p>
            <a:pPr lvl="1"/>
            <a:r>
              <a:rPr lang="en-US" dirty="0" err="1"/>
              <a:t>MathML</a:t>
            </a:r>
            <a:endParaRPr lang="en-US" dirty="0"/>
          </a:p>
          <a:p>
            <a:pPr lvl="1"/>
            <a:r>
              <a:rPr lang="en-US" dirty="0"/>
              <a:t>SVG</a:t>
            </a:r>
          </a:p>
          <a:p>
            <a:pPr lvl="1"/>
            <a:r>
              <a:rPr lang="en-US" dirty="0"/>
              <a:t>Forms/ data</a:t>
            </a:r>
          </a:p>
          <a:p>
            <a:pPr lvl="1"/>
            <a:r>
              <a:rPr lang="mr-IN" dirty="0"/>
              <a:t>…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610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428" y="1219200"/>
            <a:ext cx="6807271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World </a:t>
            </a:r>
            <a:r>
              <a:rPr lang="en-US" dirty="0"/>
              <a:t>of single representation is over. Today we need to read out loud our </a:t>
            </a:r>
            <a:r>
              <a:rPr lang="en-US" dirty="0" err="1"/>
              <a:t>pdfs</a:t>
            </a:r>
            <a:r>
              <a:rPr lang="en-US" dirty="0"/>
              <a:t>, but what’s going to be tomorrow?</a:t>
            </a:r>
          </a:p>
          <a:p>
            <a:endParaRPr lang="en-US" dirty="0" smtClean="0"/>
          </a:p>
          <a:p>
            <a:r>
              <a:rPr lang="en-US" dirty="0" smtClean="0"/>
              <a:t>It’s </a:t>
            </a:r>
            <a:r>
              <a:rPr lang="en-US" dirty="0"/>
              <a:t>time to stop producing bad </a:t>
            </a:r>
            <a:r>
              <a:rPr lang="en-US" dirty="0" err="1"/>
              <a:t>pdfs</a:t>
            </a:r>
            <a:endParaRPr lang="en-US" dirty="0"/>
          </a:p>
          <a:p>
            <a:r>
              <a:rPr lang="en-US" dirty="0"/>
              <a:t>It’s time to give authors full control over </a:t>
            </a:r>
            <a:r>
              <a:rPr lang="en-US" dirty="0" err="1"/>
              <a:t>pdf</a:t>
            </a:r>
            <a:r>
              <a:rPr lang="en-US" dirty="0"/>
              <a:t> interpretation</a:t>
            </a:r>
          </a:p>
          <a:p>
            <a:r>
              <a:rPr lang="en-US" dirty="0"/>
              <a:t>Author decides instead of tool decides</a:t>
            </a:r>
          </a:p>
          <a:p>
            <a:endParaRPr lang="en-US" dirty="0" smtClean="0"/>
          </a:p>
          <a:p>
            <a:r>
              <a:rPr lang="en-US" dirty="0" smtClean="0"/>
              <a:t>Instead </a:t>
            </a:r>
            <a:r>
              <a:rPr lang="en-US" dirty="0"/>
              <a:t>of saying there is only one way to interpret PDF we will be saying that there is </a:t>
            </a:r>
            <a:r>
              <a:rPr lang="en-US" b="1" dirty="0"/>
              <a:t>always deterministic</a:t>
            </a:r>
            <a:r>
              <a:rPr lang="en-US" dirty="0"/>
              <a:t> way of interpreting </a:t>
            </a:r>
            <a:r>
              <a:rPr lang="en-US" dirty="0" err="1"/>
              <a:t>pdf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3666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783458" y="2130425"/>
            <a:ext cx="6674742" cy="21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16840" bIns="76200" numCol="1" anchor="b" anchorCtr="0" compatLnSpc="1">
            <a:prstTxWarp prst="textNoShape">
              <a:avLst/>
            </a:prstTxWarp>
            <a:normAutofit fontScale="90000" lnSpcReduction="10000"/>
          </a:bodyPr>
          <a:lstStyle>
            <a:lvl1pPr marL="39688" indent="-3968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+mj-lt"/>
                <a:ea typeface="+mj-ea"/>
                <a:cs typeface="+mj-cs"/>
                <a:sym typeface="Verdana Bold" charset="0"/>
              </a:defRPr>
            </a:lvl1pPr>
            <a:lvl2pPr marL="39688" indent="-3968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Verdana Bold" charset="0"/>
                <a:ea typeface="Heiti SC Medium" charset="-122"/>
                <a:cs typeface="Heiti SC Medium" charset="-122"/>
                <a:sym typeface="Verdana Bold" charset="0"/>
              </a:defRPr>
            </a:lvl2pPr>
            <a:lvl3pPr marL="39688" indent="-3968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Verdana Bold" charset="0"/>
                <a:ea typeface="Heiti SC Medium" charset="-122"/>
                <a:cs typeface="Heiti SC Medium" charset="-122"/>
                <a:sym typeface="Verdana Bold" charset="0"/>
              </a:defRPr>
            </a:lvl3pPr>
            <a:lvl4pPr marL="39688" indent="-3968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Verdana Bold" charset="0"/>
                <a:ea typeface="Heiti SC Medium" charset="-122"/>
                <a:cs typeface="Heiti SC Medium" charset="-122"/>
                <a:sym typeface="Verdana Bold" charset="0"/>
              </a:defRPr>
            </a:lvl4pPr>
            <a:lvl5pPr marL="39688" indent="-3968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Verdana Bold" charset="0"/>
                <a:ea typeface="Heiti SC Medium" charset="-122"/>
                <a:cs typeface="Heiti SC Medium" charset="-122"/>
                <a:sym typeface="Verdana Bold" charset="0"/>
              </a:defRPr>
            </a:lvl5pPr>
            <a:lvl6pPr marL="49688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Verdana Bold" charset="0"/>
                <a:ea typeface="Heiti SC Medium" charset="-122"/>
                <a:cs typeface="Heiti SC Medium" charset="-122"/>
                <a:sym typeface="Verdana Bold" charset="0"/>
              </a:defRPr>
            </a:lvl6pPr>
            <a:lvl7pPr marL="95408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Verdana Bold" charset="0"/>
                <a:ea typeface="Heiti SC Medium" charset="-122"/>
                <a:cs typeface="Heiti SC Medium" charset="-122"/>
                <a:sym typeface="Verdana Bold" charset="0"/>
              </a:defRPr>
            </a:lvl7pPr>
            <a:lvl8pPr marL="141128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Verdana Bold" charset="0"/>
                <a:ea typeface="Heiti SC Medium" charset="-122"/>
                <a:cs typeface="Heiti SC Medium" charset="-122"/>
                <a:sym typeface="Verdana Bold" charset="0"/>
              </a:defRPr>
            </a:lvl8pPr>
            <a:lvl9pPr marL="186848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Verdana Bold" charset="0"/>
                <a:ea typeface="Heiti SC Medium" charset="-122"/>
                <a:cs typeface="Heiti SC Medium" charset="-122"/>
                <a:sym typeface="Verdana Bold" charset="0"/>
              </a:defRPr>
            </a:lvl9pPr>
          </a:lstStyle>
          <a:p>
            <a:pPr algn="ctr"/>
            <a:r>
              <a:rPr lang="en-US" sz="5000" dirty="0" smtClean="0"/>
              <a:t>Thank you</a:t>
            </a:r>
          </a:p>
          <a:p>
            <a:pPr algn="ctr"/>
            <a:endParaRPr lang="en-US" sz="5000" dirty="0" smtClean="0"/>
          </a:p>
          <a:p>
            <a:pPr algn="ctr"/>
            <a:r>
              <a:rPr lang="en-US" sz="5000" dirty="0" smtClean="0"/>
              <a:t>Q&amp;A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2048961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generation PDF </a:t>
            </a:r>
            <a:r>
              <a:rPr lang="mr-IN" dirty="0" smtClean="0"/>
              <a:t>–</a:t>
            </a:r>
            <a:r>
              <a:rPr lang="en-US" dirty="0" smtClean="0"/>
              <a:t> what are the options?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BasePDF</a:t>
            </a:r>
            <a:r>
              <a:rPr lang="en-US" dirty="0" smtClean="0"/>
              <a:t> and alternates</a:t>
            </a:r>
          </a:p>
          <a:p>
            <a:r>
              <a:rPr lang="en-US" dirty="0" smtClean="0"/>
              <a:t>Provide alternate representation for each device ?</a:t>
            </a:r>
          </a:p>
          <a:p>
            <a:pPr lvl="1"/>
            <a:r>
              <a:rPr lang="en-US" dirty="0" smtClean="0"/>
              <a:t>Device ? or Media? Landscape/portrait?</a:t>
            </a:r>
          </a:p>
          <a:p>
            <a:r>
              <a:rPr lang="en-US" dirty="0"/>
              <a:t>Can we represent/interpret standard </a:t>
            </a:r>
            <a:r>
              <a:rPr lang="en-US" dirty="0" err="1"/>
              <a:t>pdf</a:t>
            </a:r>
            <a:r>
              <a:rPr lang="en-US" dirty="0"/>
              <a:t> differently than just rendering it?</a:t>
            </a:r>
          </a:p>
          <a:p>
            <a:r>
              <a:rPr lang="en-US" dirty="0" smtClean="0"/>
              <a:t>Would it be possible to enrich </a:t>
            </a:r>
            <a:r>
              <a:rPr lang="en-US" dirty="0" err="1" smtClean="0"/>
              <a:t>pdfs</a:t>
            </a:r>
            <a:r>
              <a:rPr lang="en-US" dirty="0" smtClean="0"/>
              <a:t> and just use them in new environments?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5287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b="1" dirty="0" smtClean="0"/>
              <a:t>Derivation </a:t>
            </a:r>
            <a:r>
              <a:rPr lang="en-US" dirty="0" smtClean="0"/>
              <a:t>our new word for </a:t>
            </a:r>
            <a:r>
              <a:rPr lang="en-US" b="1" dirty="0" smtClean="0"/>
              <a:t>rendering</a:t>
            </a:r>
          </a:p>
          <a:p>
            <a:endParaRPr lang="en-US" dirty="0" smtClean="0"/>
          </a:p>
          <a:p>
            <a:r>
              <a:rPr lang="en-US" dirty="0" smtClean="0"/>
              <a:t>Is it possible to deterministically </a:t>
            </a:r>
            <a:r>
              <a:rPr lang="en-US" dirty="0"/>
              <a:t>interpret </a:t>
            </a:r>
            <a:r>
              <a:rPr lang="en-US" dirty="0" smtClean="0"/>
              <a:t>PDF content in the web based environment?</a:t>
            </a:r>
          </a:p>
          <a:p>
            <a:endParaRPr lang="en-US" dirty="0" smtClean="0"/>
          </a:p>
          <a:p>
            <a:r>
              <a:rPr lang="en-US" dirty="0"/>
              <a:t>Yes. We </a:t>
            </a:r>
            <a:r>
              <a:rPr lang="en-US" dirty="0" smtClean="0"/>
              <a:t>believe </a:t>
            </a:r>
            <a:r>
              <a:rPr lang="en-US" dirty="0"/>
              <a:t>that </a:t>
            </a:r>
            <a:r>
              <a:rPr lang="en-US" dirty="0" err="1"/>
              <a:t>TaggedPDF</a:t>
            </a:r>
            <a:endParaRPr lang="en-US" dirty="0" smtClean="0"/>
          </a:p>
          <a:p>
            <a:pPr lvl="1"/>
            <a:r>
              <a:rPr lang="en-US" dirty="0" smtClean="0"/>
              <a:t>provisions in ISO 32000-2 are rich enough to be </a:t>
            </a:r>
            <a:r>
              <a:rPr lang="en-US" dirty="0"/>
              <a:t>unambiguously </a:t>
            </a:r>
            <a:r>
              <a:rPr lang="en-US" dirty="0" smtClean="0"/>
              <a:t>interpreted in html = </a:t>
            </a:r>
            <a:r>
              <a:rPr lang="en-US" b="1" dirty="0" smtClean="0"/>
              <a:t>Derived</a:t>
            </a:r>
          </a:p>
          <a:p>
            <a:pPr lvl="1"/>
            <a:r>
              <a:rPr lang="en-US" dirty="0" smtClean="0"/>
              <a:t>are the best way to capture author’s intent</a:t>
            </a:r>
          </a:p>
          <a:p>
            <a:pPr lvl="1"/>
            <a:endParaRPr lang="en-US" b="1" dirty="0"/>
          </a:p>
          <a:p>
            <a:pPr lvl="1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7285778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StructTree</a:t>
            </a:r>
            <a:endParaRPr lang="en-US" dirty="0"/>
          </a:p>
        </p:txBody>
      </p:sp>
      <p:pic>
        <p:nvPicPr>
          <p:cNvPr id="4" name="Content Placeholder 3" descr="StructTree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60" r="-52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691474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StructTree</a:t>
            </a:r>
            <a:endParaRPr lang="en-US" dirty="0"/>
          </a:p>
        </p:txBody>
      </p:sp>
      <p:pic>
        <p:nvPicPr>
          <p:cNvPr id="4" name="Content Placeholder 3" descr="StructTree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60" r="-526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7240" y="3484425"/>
            <a:ext cx="1884680" cy="136398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661920" y="3738880"/>
            <a:ext cx="1236980" cy="287020"/>
          </a:xfrm>
          <a:prstGeom prst="line">
            <a:avLst/>
          </a:prstGeom>
          <a:ln w="28575" cmpd="sng">
            <a:solidFill>
              <a:srgbClr val="FF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044520" y="4953000"/>
            <a:ext cx="1701800" cy="6858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33120" y="5295900"/>
            <a:ext cx="1160780" cy="82296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70000"/>
                  <a:satMod val="150000"/>
                  <a:alpha val="0"/>
                </a:schemeClr>
              </a:gs>
              <a:gs pos="34000">
                <a:schemeClr val="accent1">
                  <a:shade val="70000"/>
                  <a:satMod val="140000"/>
                  <a:alpha val="0"/>
                </a:schemeClr>
              </a:gs>
              <a:gs pos="70000">
                <a:schemeClr val="accent1">
                  <a:tint val="100000"/>
                  <a:shade val="90000"/>
                  <a:satMod val="140000"/>
                  <a:alpha val="0"/>
                </a:schemeClr>
              </a:gs>
              <a:gs pos="100000">
                <a:schemeClr val="accent1">
                  <a:tint val="100000"/>
                  <a:shade val="100000"/>
                  <a:satMod val="10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055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 structure element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Chapter 14.8.4 in ISO 32000-2</a:t>
            </a:r>
          </a:p>
          <a:p>
            <a:r>
              <a:rPr lang="de-DE" sz="1600" dirty="0" err="1" smtClean="0"/>
              <a:t>Annot</a:t>
            </a:r>
            <a:r>
              <a:rPr lang="de-DE" sz="1600" dirty="0" smtClean="0"/>
              <a:t>, </a:t>
            </a:r>
            <a:r>
              <a:rPr lang="de-DE" sz="1600" dirty="0" err="1" smtClean="0"/>
              <a:t>Artifact</a:t>
            </a:r>
            <a:r>
              <a:rPr lang="de-DE" sz="1600" dirty="0" smtClean="0"/>
              <a:t>, </a:t>
            </a:r>
            <a:r>
              <a:rPr lang="de-DE" sz="1600" dirty="0" err="1" smtClean="0"/>
              <a:t>Aside</a:t>
            </a:r>
            <a:r>
              <a:rPr lang="de-DE" sz="1600" dirty="0" smtClean="0"/>
              <a:t>, Caption, </a:t>
            </a:r>
            <a:r>
              <a:rPr lang="de-DE" sz="1600" dirty="0" err="1" smtClean="0"/>
              <a:t>Document</a:t>
            </a:r>
            <a:r>
              <a:rPr lang="de-DE" sz="1600" dirty="0" smtClean="0"/>
              <a:t>, </a:t>
            </a:r>
            <a:r>
              <a:rPr lang="de-DE" sz="1600" dirty="0" err="1" smtClean="0"/>
              <a:t>DocumentFragment</a:t>
            </a:r>
            <a:r>
              <a:rPr lang="de-DE" sz="1600" dirty="0" smtClean="0"/>
              <a:t>, </a:t>
            </a:r>
            <a:r>
              <a:rPr lang="de-DE" sz="1600" dirty="0" err="1" smtClean="0"/>
              <a:t>Div</a:t>
            </a:r>
            <a:r>
              <a:rPr lang="de-DE" sz="1600" dirty="0" smtClean="0"/>
              <a:t>, </a:t>
            </a:r>
            <a:r>
              <a:rPr lang="de-DE" sz="1600" dirty="0" err="1" smtClean="0"/>
              <a:t>Em</a:t>
            </a:r>
            <a:r>
              <a:rPr lang="de-DE" sz="1600" dirty="0" smtClean="0"/>
              <a:t>, F</a:t>
            </a:r>
            <a:r>
              <a:rPr lang="en-US" sz="1600" dirty="0"/>
              <a:t>E</a:t>
            </a:r>
            <a:r>
              <a:rPr lang="de-DE" sz="1600" dirty="0" err="1" smtClean="0"/>
              <a:t>note</a:t>
            </a:r>
            <a:r>
              <a:rPr lang="de-DE" sz="1600" dirty="0" smtClean="0"/>
              <a:t>, </a:t>
            </a:r>
            <a:r>
              <a:rPr lang="de-DE" sz="1600" dirty="0" err="1" smtClean="0"/>
              <a:t>Figure</a:t>
            </a:r>
            <a:r>
              <a:rPr lang="de-DE" sz="1600" dirty="0" smtClean="0"/>
              <a:t>, Form, </a:t>
            </a:r>
            <a:r>
              <a:rPr lang="de-DE" sz="1600" dirty="0" err="1" smtClean="0"/>
              <a:t>Formula</a:t>
            </a:r>
            <a:r>
              <a:rPr lang="de-DE" sz="1600" dirty="0" smtClean="0"/>
              <a:t>, H1.</a:t>
            </a:r>
            <a:r>
              <a:rPr lang="de-DE" sz="1600" dirty="0"/>
              <a:t>.</a:t>
            </a:r>
            <a:r>
              <a:rPr lang="de-DE" sz="1600" dirty="0" smtClean="0"/>
              <a:t>Hn, L, </a:t>
            </a:r>
            <a:r>
              <a:rPr lang="de-DE" sz="1600" dirty="0" err="1" smtClean="0"/>
              <a:t>Lbl</a:t>
            </a:r>
            <a:r>
              <a:rPr lang="de-DE" sz="1600" dirty="0" smtClean="0"/>
              <a:t>, L</a:t>
            </a:r>
            <a:r>
              <a:rPr lang="en-US" sz="1600" dirty="0" smtClean="0"/>
              <a:t>B</a:t>
            </a:r>
            <a:r>
              <a:rPr lang="de-DE" sz="1600" dirty="0" err="1" smtClean="0"/>
              <a:t>ody</a:t>
            </a:r>
            <a:r>
              <a:rPr lang="de-DE" sz="1600" dirty="0" smtClean="0"/>
              <a:t>, LI, Link, P, RB, RP, RT, Ruby, Span, Strong, Sub, Table, T</a:t>
            </a:r>
            <a:r>
              <a:rPr lang="en-US" sz="1600" dirty="0" smtClean="0"/>
              <a:t>B</a:t>
            </a:r>
            <a:r>
              <a:rPr lang="de-DE" sz="1600" dirty="0" err="1" smtClean="0"/>
              <a:t>ody</a:t>
            </a:r>
            <a:r>
              <a:rPr lang="de-DE" sz="1600" dirty="0" smtClean="0"/>
              <a:t>, TD, T</a:t>
            </a:r>
            <a:r>
              <a:rPr lang="en-US" sz="1600" dirty="0" smtClean="0"/>
              <a:t>F</a:t>
            </a:r>
            <a:r>
              <a:rPr lang="de-DE" sz="1600" dirty="0" err="1" smtClean="0"/>
              <a:t>oot</a:t>
            </a:r>
            <a:r>
              <a:rPr lang="de-DE" sz="1600" dirty="0" smtClean="0"/>
              <a:t>, TH  </a:t>
            </a:r>
            <a:r>
              <a:rPr lang="de-DE" sz="1600" dirty="0" err="1" smtClean="0"/>
              <a:t>THead</a:t>
            </a:r>
            <a:r>
              <a:rPr lang="de-DE" sz="1600" dirty="0" smtClean="0"/>
              <a:t>, Title, TR, </a:t>
            </a:r>
            <a:r>
              <a:rPr lang="de-DE" sz="1600" dirty="0" err="1" smtClean="0"/>
              <a:t>Warichu</a:t>
            </a:r>
            <a:r>
              <a:rPr lang="de-DE" sz="1600" dirty="0" smtClean="0"/>
              <a:t>, WT, WP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sound</a:t>
            </a:r>
            <a:r>
              <a:rPr lang="de-DE" dirty="0" smtClean="0"/>
              <a:t> </a:t>
            </a:r>
            <a:r>
              <a:rPr lang="de-DE" dirty="0" err="1" smtClean="0"/>
              <a:t>like</a:t>
            </a:r>
            <a:r>
              <a:rPr lang="de-DE" dirty="0" smtClean="0"/>
              <a:t> </a:t>
            </a:r>
            <a:r>
              <a:rPr lang="de-DE" dirty="0" err="1" smtClean="0"/>
              <a:t>html</a:t>
            </a:r>
            <a:r>
              <a:rPr lang="de-DE" dirty="0" smtClean="0"/>
              <a:t> tags: </a:t>
            </a:r>
            <a:r>
              <a:rPr lang="de-DE" dirty="0" err="1" smtClean="0"/>
              <a:t>Div</a:t>
            </a:r>
            <a:r>
              <a:rPr lang="de-DE" dirty="0" smtClean="0"/>
              <a:t>, Span, P, H1, LI</a:t>
            </a:r>
          </a:p>
          <a:p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harder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imagine</a:t>
            </a:r>
            <a:r>
              <a:rPr lang="de-DE" dirty="0" smtClean="0"/>
              <a:t>: </a:t>
            </a:r>
            <a:r>
              <a:rPr lang="de-DE" dirty="0" err="1" smtClean="0"/>
              <a:t>Annot</a:t>
            </a:r>
            <a:endParaRPr lang="de-DE" dirty="0" smtClean="0"/>
          </a:p>
          <a:p>
            <a:r>
              <a:rPr lang="de-DE" dirty="0" err="1" smtClean="0"/>
              <a:t>RoleMap</a:t>
            </a:r>
            <a:r>
              <a:rPr lang="de-DE" dirty="0" smtClean="0"/>
              <a:t> </a:t>
            </a:r>
            <a:r>
              <a:rPr lang="de-DE" dirty="0" err="1" smtClean="0"/>
              <a:t>may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involved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3135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DF Days 2017">
  <a:themeElements>
    <a:clrScheme name="Leere Präsentation cop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 copy">
      <a:majorFont>
        <a:latin typeface="Verdana Bold"/>
        <a:ea typeface="Heiti SC Medium"/>
        <a:cs typeface="Heiti SC Medium"/>
      </a:majorFont>
      <a:minorFont>
        <a:latin typeface="Verdana Bold"/>
        <a:ea typeface="Heiti SC Medium"/>
        <a:cs typeface="Heiti SC Mediu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Heiti SC Light" charset="-122"/>
            <a:cs typeface="Heiti SC Light" charset="-122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Heiti SC Light" charset="-122"/>
            <a:cs typeface="Heiti SC Light" charset="-122"/>
            <a:sym typeface="Arial" charset="0"/>
          </a:defRPr>
        </a:defPPr>
      </a:lstStyle>
    </a:lnDef>
  </a:objectDefaults>
  <a:extraClrSchemeLst>
    <a:extraClrScheme>
      <a:clrScheme name="Leere Präsentation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7589</TotalTime>
  <Words>661</Words>
  <Application>Microsoft Macintosh PowerPoint</Application>
  <PresentationFormat>On-screen Show (4:3)</PresentationFormat>
  <Paragraphs>162</Paragraphs>
  <Slides>45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PDF Days 2017</vt:lpstr>
      <vt:lpstr>Derivation algorithm</vt:lpstr>
      <vt:lpstr>History, Evolution of PDF</vt:lpstr>
      <vt:lpstr>Problems today</vt:lpstr>
      <vt:lpstr>Rendering vs Export</vt:lpstr>
      <vt:lpstr>Next generation PDF – what are the options?</vt:lpstr>
      <vt:lpstr>Derivation</vt:lpstr>
      <vt:lpstr>StructTree</vt:lpstr>
      <vt:lpstr>StructTree</vt:lpstr>
      <vt:lpstr>Standard structure element types</vt:lpstr>
      <vt:lpstr>Text</vt:lpstr>
      <vt:lpstr>Text</vt:lpstr>
      <vt:lpstr>Text</vt:lpstr>
      <vt:lpstr>Text</vt:lpstr>
      <vt:lpstr>List</vt:lpstr>
      <vt:lpstr>List</vt:lpstr>
      <vt:lpstr>List – what author wants?</vt:lpstr>
      <vt:lpstr>List – better tagging</vt:lpstr>
      <vt:lpstr>List – better tagging</vt:lpstr>
      <vt:lpstr>List – problems with tools today</vt:lpstr>
      <vt:lpstr>List – problems with tools today</vt:lpstr>
      <vt:lpstr>Table</vt:lpstr>
      <vt:lpstr>Table - derivation</vt:lpstr>
      <vt:lpstr>Table - derivation</vt:lpstr>
      <vt:lpstr>Attributes – general concept</vt:lpstr>
      <vt:lpstr>Attributes – general concept</vt:lpstr>
      <vt:lpstr>Attributes – general concept</vt:lpstr>
      <vt:lpstr>Attributes – general concept</vt:lpstr>
      <vt:lpstr>Attributes – general concept</vt:lpstr>
      <vt:lpstr>Attribute owners </vt:lpstr>
      <vt:lpstr>Attribute usage - styling</vt:lpstr>
      <vt:lpstr>Attribute usage - styling</vt:lpstr>
      <vt:lpstr>Attribute usage - styling</vt:lpstr>
      <vt:lpstr>Table again - styling</vt:lpstr>
      <vt:lpstr>Styling - table</vt:lpstr>
      <vt:lpstr>Styling - table</vt:lpstr>
      <vt:lpstr>Own stylesheet? Use Associated files</vt:lpstr>
      <vt:lpstr>Own stylesheet? Use Associated files</vt:lpstr>
      <vt:lpstr>Own stylesheet? Use Associated files</vt:lpstr>
      <vt:lpstr>Own stylesheet? Use Associated files</vt:lpstr>
      <vt:lpstr>Own stylesheet? Use Associated files</vt:lpstr>
      <vt:lpstr>Own stylesheet? Use Associated files</vt:lpstr>
      <vt:lpstr>Own stylesheet? Use Associated files</vt:lpstr>
      <vt:lpstr>What else is considered?</vt:lpstr>
      <vt:lpstr>Summary</vt:lpstr>
      <vt:lpstr> </vt:lpstr>
    </vt:vector>
  </TitlesOfParts>
  <Company>Nitro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Roman Toda</dc:creator>
  <cp:lastModifiedBy>Roman Toda</cp:lastModifiedBy>
  <cp:revision>130</cp:revision>
  <dcterms:created xsi:type="dcterms:W3CDTF">2017-04-08T06:39:34Z</dcterms:created>
  <dcterms:modified xsi:type="dcterms:W3CDTF">2017-05-13T19:26:22Z</dcterms:modified>
</cp:coreProperties>
</file>