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22" r:id="rId2"/>
    <p:sldId id="535" r:id="rId3"/>
    <p:sldId id="527" r:id="rId4"/>
    <p:sldId id="528" r:id="rId5"/>
    <p:sldId id="529" r:id="rId6"/>
    <p:sldId id="537" r:id="rId7"/>
    <p:sldId id="552" r:id="rId8"/>
    <p:sldId id="298" r:id="rId9"/>
    <p:sldId id="297" r:id="rId10"/>
    <p:sldId id="301" r:id="rId11"/>
    <p:sldId id="547" r:id="rId12"/>
    <p:sldId id="549" r:id="rId13"/>
    <p:sldId id="550" r:id="rId14"/>
    <p:sldId id="555" r:id="rId15"/>
    <p:sldId id="553" r:id="rId16"/>
    <p:sldId id="554" r:id="rId17"/>
    <p:sldId id="556" r:id="rId18"/>
    <p:sldId id="551" r:id="rId19"/>
    <p:sldId id="545" r:id="rId20"/>
    <p:sldId id="546" r:id="rId21"/>
    <p:sldId id="532" r:id="rId22"/>
    <p:sldId id="533" r:id="rId23"/>
    <p:sldId id="534" r:id="rId24"/>
  </p:sldIdLst>
  <p:sldSz cx="14630400" cy="8229600"/>
  <p:notesSz cx="6858000" cy="9144000"/>
  <p:defaultTextStyle>
    <a:defPPr>
      <a:defRPr lang="en-US"/>
    </a:defPPr>
    <a:lvl1pPr marL="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  <a:srgbClr val="2D3E50"/>
    <a:srgbClr val="01756F"/>
    <a:srgbClr val="FFFFFF"/>
    <a:srgbClr val="161F28"/>
    <a:srgbClr val="646464"/>
    <a:srgbClr val="081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79732" autoAdjust="0"/>
  </p:normalViewPr>
  <p:slideViewPr>
    <p:cSldViewPr>
      <p:cViewPr varScale="1">
        <p:scale>
          <a:sx n="87" d="100"/>
          <a:sy n="87" d="100"/>
        </p:scale>
        <p:origin x="846" y="84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45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31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A1F9-8106-4DE1-A128-8462824D4CB4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8181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Validating against PDF/A only is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only PDF/A is validated, the documents’ content can still be corrupted (e.g. fonts, images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62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0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dirty="0"/>
              <a:t>Loss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information</a:t>
            </a:r>
            <a:r>
              <a:rPr lang="de-CH" dirty="0"/>
              <a:t>: This </a:t>
            </a:r>
            <a:r>
              <a:rPr lang="de-CH" dirty="0" err="1"/>
              <a:t>is</a:t>
            </a:r>
            <a:r>
              <a:rPr lang="de-CH" dirty="0"/>
              <a:t> on </a:t>
            </a:r>
            <a:r>
              <a:rPr lang="de-CH" dirty="0" err="1"/>
              <a:t>purpose</a:t>
            </a:r>
            <a:r>
              <a:rPr lang="de-CH" dirty="0"/>
              <a:t> and </a:t>
            </a:r>
            <a:r>
              <a:rPr lang="de-CH" dirty="0" err="1"/>
              <a:t>improves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quallity</a:t>
            </a:r>
            <a:r>
              <a:rPr lang="de-CH" dirty="0"/>
              <a:t> (</a:t>
            </a:r>
            <a:r>
              <a:rPr lang="de-CH" dirty="0" err="1"/>
              <a:t>consistency</a:t>
            </a:r>
            <a:r>
              <a:rPr lang="de-CH" dirty="0"/>
              <a:t>)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document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06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8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85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23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95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errors</a:t>
            </a:r>
            <a:r>
              <a:rPr lang="de-CH" dirty="0"/>
              <a:t> </a:t>
            </a:r>
            <a:r>
              <a:rPr lang="de-CH" dirty="0" err="1"/>
              <a:t>cannot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caught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control</a:t>
            </a: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Other potential </a:t>
            </a:r>
            <a:r>
              <a:rPr lang="de-CH" dirty="0" err="1"/>
              <a:t>topics</a:t>
            </a: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dirty="0" err="1"/>
              <a:t>Searchability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there</a:t>
            </a:r>
            <a:r>
              <a:rPr lang="de-CH" dirty="0"/>
              <a:t>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searchable</a:t>
            </a:r>
            <a:r>
              <a:rPr lang="de-CH" dirty="0"/>
              <a:t> </a:t>
            </a:r>
            <a:r>
              <a:rPr lang="de-CH" dirty="0" err="1"/>
              <a:t>content</a:t>
            </a:r>
            <a:r>
              <a:rPr lang="de-CH" dirty="0"/>
              <a:t>?</a:t>
            </a:r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embedded</a:t>
            </a:r>
            <a:r>
              <a:rPr lang="de-CH" dirty="0"/>
              <a:t> </a:t>
            </a:r>
            <a:r>
              <a:rPr lang="de-CH" dirty="0" err="1"/>
              <a:t>correctly</a:t>
            </a:r>
            <a:r>
              <a:rPr lang="de-CH" dirty="0"/>
              <a:t>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dirty="0"/>
              <a:t>Enhancements (</a:t>
            </a:r>
            <a:r>
              <a:rPr lang="de-CH" dirty="0" err="1"/>
              <a:t>Optimization</a:t>
            </a:r>
            <a:r>
              <a:rPr lang="de-CH" dirty="0"/>
              <a:t>, OCR, …)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74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7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Angry </a:t>
            </a:r>
            <a:r>
              <a:rPr lang="de-CH" dirty="0" err="1"/>
              <a:t>customers</a:t>
            </a:r>
            <a:r>
              <a:rPr lang="de-CH" dirty="0"/>
              <a:t> / </a:t>
            </a:r>
            <a:r>
              <a:rPr lang="de-CH" dirty="0" err="1"/>
              <a:t>doc</a:t>
            </a:r>
            <a:r>
              <a:rPr lang="de-CH" dirty="0"/>
              <a:t> </a:t>
            </a:r>
            <a:r>
              <a:rPr lang="de-CH" dirty="0" err="1"/>
              <a:t>receivers</a:t>
            </a:r>
            <a:r>
              <a:rPr lang="de-CH" dirty="0"/>
              <a:t> due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poor</a:t>
            </a:r>
            <a:r>
              <a:rPr lang="de-CH" dirty="0"/>
              <a:t> </a:t>
            </a:r>
            <a:r>
              <a:rPr lang="de-CH" dirty="0" err="1"/>
              <a:t>document</a:t>
            </a:r>
            <a:r>
              <a:rPr lang="de-CH" dirty="0"/>
              <a:t> </a:t>
            </a:r>
            <a:r>
              <a:rPr lang="de-CH" dirty="0" err="1"/>
              <a:t>quality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lack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knowledge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/>
              <a:t>«</a:t>
            </a:r>
            <a:r>
              <a:rPr lang="de-CH" dirty="0" err="1"/>
              <a:t>wrong</a:t>
            </a:r>
            <a:r>
              <a:rPr lang="de-CH" dirty="0"/>
              <a:t>» </a:t>
            </a:r>
            <a:r>
              <a:rPr lang="de-CH" dirty="0" err="1"/>
              <a:t>format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 err="1"/>
              <a:t>bad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bad</a:t>
            </a:r>
            <a:r>
              <a:rPr lang="de-CH" dirty="0"/>
              <a:t> </a:t>
            </a:r>
            <a:r>
              <a:rPr lang="de-CH" dirty="0" err="1"/>
              <a:t>conversion</a:t>
            </a:r>
            <a:r>
              <a:rPr lang="de-CH" dirty="0"/>
              <a:t> </a:t>
            </a:r>
            <a:r>
              <a:rPr lang="de-CH" dirty="0" err="1"/>
              <a:t>tool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/>
              <a:t>non-</a:t>
            </a:r>
            <a:r>
              <a:rPr lang="de-CH" dirty="0" err="1"/>
              <a:t>conform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de-CH" dirty="0" err="1"/>
              <a:t>produces</a:t>
            </a:r>
            <a:r>
              <a:rPr lang="de-CH" dirty="0"/>
              <a:t> (</a:t>
            </a:r>
            <a:r>
              <a:rPr lang="de-CH" dirty="0" err="1"/>
              <a:t>partially</a:t>
            </a:r>
            <a:r>
              <a:rPr lang="de-CH" dirty="0"/>
              <a:t>) </a:t>
            </a:r>
            <a:r>
              <a:rPr lang="de-CH" dirty="0" err="1"/>
              <a:t>corrupt</a:t>
            </a:r>
            <a:r>
              <a:rPr lang="de-CH" dirty="0"/>
              <a:t> </a:t>
            </a:r>
            <a:r>
              <a:rPr lang="de-CH" dirty="0" err="1"/>
              <a:t>documents</a:t>
            </a: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control</a:t>
            </a:r>
            <a:endParaRPr lang="de-CH" dirty="0"/>
          </a:p>
          <a:p>
            <a:pPr marL="1074420" lvl="1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9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2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business</a:t>
            </a:r>
            <a:r>
              <a:rPr lang="de-CH" dirty="0"/>
              <a:t> </a:t>
            </a:r>
            <a:r>
              <a:rPr lang="de-CH" dirty="0" err="1"/>
              <a:t>process</a:t>
            </a:r>
            <a:r>
              <a:rPr lang="de-CH" dirty="0"/>
              <a:t> and </a:t>
            </a:r>
            <a:r>
              <a:rPr lang="de-CH" dirty="0" err="1"/>
              <a:t>its</a:t>
            </a:r>
            <a:r>
              <a:rPr lang="de-CH" dirty="0"/>
              <a:t> </a:t>
            </a:r>
            <a:r>
              <a:rPr lang="de-CH" dirty="0" err="1"/>
              <a:t>corresponding</a:t>
            </a:r>
            <a:r>
              <a:rPr lang="de-CH" dirty="0"/>
              <a:t> </a:t>
            </a:r>
            <a:r>
              <a:rPr lang="de-CH" dirty="0" err="1"/>
              <a:t>document</a:t>
            </a:r>
            <a:r>
              <a:rPr lang="de-CH" dirty="0"/>
              <a:t> </a:t>
            </a:r>
            <a:r>
              <a:rPr lang="de-CH" dirty="0" err="1"/>
              <a:t>workflow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different </a:t>
            </a:r>
            <a:r>
              <a:rPr lang="de-CH" dirty="0">
                <a:sym typeface="Wingdings" panose="05000000000000000000" pitchFamily="2" charset="2"/>
              </a:rPr>
              <a:t> </a:t>
            </a:r>
            <a:r>
              <a:rPr lang="de-CH" dirty="0" err="1">
                <a:sym typeface="Wingdings" panose="05000000000000000000" pitchFamily="2" charset="2"/>
              </a:rPr>
              <a:t>you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need</a:t>
            </a:r>
            <a:r>
              <a:rPr lang="de-CH" dirty="0">
                <a:sym typeface="Wingdings" panose="05000000000000000000" pitchFamily="2" charset="2"/>
              </a:rPr>
              <a:t> an </a:t>
            </a:r>
            <a:r>
              <a:rPr lang="de-CH" dirty="0" err="1">
                <a:sym typeface="Wingdings" panose="05000000000000000000" pitchFamily="2" charset="2"/>
              </a:rPr>
              <a:t>individualized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>
                <a:sym typeface="Wingdings" panose="05000000000000000000" pitchFamily="2" charset="2"/>
              </a:rPr>
              <a:t>solution</a:t>
            </a:r>
            <a:endParaRPr lang="de-CH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It’s</a:t>
            </a:r>
            <a:r>
              <a:rPr lang="de-CH" dirty="0"/>
              <a:t> </a:t>
            </a:r>
            <a:r>
              <a:rPr lang="de-CH" dirty="0" err="1"/>
              <a:t>worth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ask</a:t>
            </a:r>
            <a:r>
              <a:rPr lang="de-CH" dirty="0"/>
              <a:t> an expert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8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CH" dirty="0" err="1"/>
              <a:t>No</a:t>
            </a:r>
            <a:r>
              <a:rPr lang="de-CH" dirty="0"/>
              <a:t> matter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a </a:t>
            </a:r>
            <a:r>
              <a:rPr lang="de-CH" dirty="0" err="1"/>
              <a:t>one</a:t>
            </a:r>
            <a:r>
              <a:rPr lang="de-CH" dirty="0"/>
              <a:t> man </a:t>
            </a:r>
            <a:r>
              <a:rPr lang="de-CH" dirty="0" err="1"/>
              <a:t>show</a:t>
            </a:r>
            <a:r>
              <a:rPr lang="de-CH" dirty="0"/>
              <a:t>, </a:t>
            </a:r>
            <a:r>
              <a:rPr lang="de-CH" dirty="0" err="1"/>
              <a:t>small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medium firm, a </a:t>
            </a:r>
            <a:r>
              <a:rPr lang="de-CH" dirty="0" err="1"/>
              <a:t>company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several</a:t>
            </a:r>
            <a:r>
              <a:rPr lang="de-CH" dirty="0"/>
              <a:t> </a:t>
            </a:r>
            <a:r>
              <a:rPr lang="de-CH" dirty="0" err="1"/>
              <a:t>departments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even</a:t>
            </a:r>
            <a:r>
              <a:rPr lang="de-CH" dirty="0"/>
              <a:t> a </a:t>
            </a:r>
            <a:r>
              <a:rPr lang="de-CH" dirty="0" err="1"/>
              <a:t>multicorporate</a:t>
            </a:r>
            <a:r>
              <a:rPr lang="de-CH" dirty="0"/>
              <a:t> </a:t>
            </a:r>
            <a:r>
              <a:rPr lang="de-CH" dirty="0" err="1"/>
              <a:t>enterprise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you</a:t>
            </a:r>
            <a:r>
              <a:rPr lang="de-CH" dirty="0"/>
              <a:t> will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process</a:t>
            </a:r>
            <a:r>
              <a:rPr lang="de-CH" dirty="0"/>
              <a:t> </a:t>
            </a:r>
            <a:r>
              <a:rPr lang="de-CH" dirty="0" err="1"/>
              <a:t>documents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challenges</a:t>
            </a:r>
            <a:r>
              <a:rPr lang="de-CH" dirty="0"/>
              <a:t> will </a:t>
            </a:r>
            <a:r>
              <a:rPr lang="de-CH" dirty="0" err="1"/>
              <a:t>vary</a:t>
            </a:r>
            <a:r>
              <a:rPr lang="de-CH" dirty="0"/>
              <a:t>, but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thing</a:t>
            </a:r>
            <a:r>
              <a:rPr lang="de-CH" dirty="0"/>
              <a:t> </a:t>
            </a:r>
            <a:r>
              <a:rPr lang="de-CH" dirty="0" err="1"/>
              <a:t>remains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same: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matters</a:t>
            </a:r>
            <a:r>
              <a:rPr lang="de-CH" dirty="0"/>
              <a:t>! All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way</a:t>
            </a:r>
            <a:r>
              <a:rPr lang="de-CH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55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3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Lots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rejected</a:t>
            </a:r>
            <a:r>
              <a:rPr lang="de-CH" dirty="0"/>
              <a:t> </a:t>
            </a:r>
            <a:r>
              <a:rPr lang="de-CH" dirty="0" err="1"/>
              <a:t>documents</a:t>
            </a:r>
            <a:r>
              <a:rPr lang="de-CH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poor</a:t>
            </a:r>
            <a:r>
              <a:rPr lang="de-CH" dirty="0"/>
              <a:t> </a:t>
            </a:r>
            <a:r>
              <a:rPr lang="de-CH" dirty="0" err="1"/>
              <a:t>document</a:t>
            </a:r>
            <a:r>
              <a:rPr lang="de-CH" dirty="0"/>
              <a:t> </a:t>
            </a:r>
            <a:r>
              <a:rPr lang="de-CH" dirty="0" err="1"/>
              <a:t>quality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wrong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too</a:t>
            </a:r>
            <a:r>
              <a:rPr lang="de-CH" dirty="0"/>
              <a:t> </a:t>
            </a:r>
            <a:r>
              <a:rPr lang="de-CH" dirty="0" err="1"/>
              <a:t>strict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documents</a:t>
            </a:r>
            <a:r>
              <a:rPr lang="de-CH" dirty="0"/>
              <a:t> pass </a:t>
            </a:r>
            <a:r>
              <a:rPr lang="de-CH" dirty="0" err="1"/>
              <a:t>validation</a:t>
            </a:r>
            <a:r>
              <a:rPr lang="de-CH" dirty="0"/>
              <a:t> </a:t>
            </a:r>
            <a:r>
              <a:rPr lang="de-CH" dirty="0" err="1"/>
              <a:t>even</a:t>
            </a:r>
            <a:r>
              <a:rPr lang="de-CH" dirty="0"/>
              <a:t> </a:t>
            </a:r>
            <a:r>
              <a:rPr lang="de-CH" dirty="0" err="1"/>
              <a:t>though</a:t>
            </a:r>
            <a:r>
              <a:rPr lang="de-CH" dirty="0"/>
              <a:t> </a:t>
            </a:r>
            <a:r>
              <a:rPr lang="de-CH" dirty="0" err="1"/>
              <a:t>they</a:t>
            </a:r>
            <a:r>
              <a:rPr lang="de-CH" dirty="0"/>
              <a:t> </a:t>
            </a:r>
            <a:r>
              <a:rPr lang="de-CH" dirty="0" err="1"/>
              <a:t>shouldn’t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insufficient</a:t>
            </a:r>
            <a:r>
              <a:rPr lang="de-CH" dirty="0"/>
              <a:t> </a:t>
            </a:r>
            <a:r>
              <a:rPr lang="de-CH" dirty="0" err="1"/>
              <a:t>validation</a:t>
            </a: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r>
              <a:rPr lang="de-CH" dirty="0"/>
              <a:t>User </a:t>
            </a:r>
            <a:r>
              <a:rPr lang="de-CH" dirty="0" err="1"/>
              <a:t>acceptance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«Quality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important</a:t>
            </a:r>
            <a:r>
              <a:rPr lang="de-CH" dirty="0"/>
              <a:t> </a:t>
            </a:r>
            <a:r>
              <a:rPr lang="de-CH" dirty="0" err="1"/>
              <a:t>until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interferes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daily</a:t>
            </a:r>
            <a:r>
              <a:rPr lang="de-CH" dirty="0"/>
              <a:t> </a:t>
            </a:r>
            <a:r>
              <a:rPr lang="de-CH" dirty="0" err="1"/>
              <a:t>business</a:t>
            </a:r>
            <a:r>
              <a:rPr lang="de-CH" dirty="0"/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Users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creative</a:t>
            </a:r>
            <a:r>
              <a:rPr lang="de-CH" dirty="0"/>
              <a:t> </a:t>
            </a:r>
            <a:r>
              <a:rPr lang="de-CH" dirty="0">
                <a:sym typeface="Wingdings" panose="05000000000000000000" pitchFamily="2" charset="2"/>
              </a:rPr>
              <a:t> </a:t>
            </a:r>
            <a:r>
              <a:rPr lang="de-CH" dirty="0"/>
              <a:t>e.g. </a:t>
            </a:r>
            <a:r>
              <a:rPr lang="de-CH" dirty="0" err="1"/>
              <a:t>print</a:t>
            </a:r>
            <a:r>
              <a:rPr lang="de-CH" dirty="0"/>
              <a:t>, </a:t>
            </a:r>
            <a:r>
              <a:rPr lang="de-CH" dirty="0" err="1"/>
              <a:t>then</a:t>
            </a:r>
            <a:r>
              <a:rPr lang="de-CH" dirty="0"/>
              <a:t> </a:t>
            </a:r>
            <a:r>
              <a:rPr lang="de-CH" dirty="0" err="1"/>
              <a:t>scan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document</a:t>
            </a:r>
            <a:r>
              <a:rPr lang="de-CH" dirty="0"/>
              <a:t>, so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passes</a:t>
            </a: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1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Lost </a:t>
            </a:r>
            <a:r>
              <a:rPr lang="de-CH" dirty="0" err="1"/>
              <a:t>documents</a:t>
            </a:r>
            <a:r>
              <a:rPr lang="de-CH" dirty="0"/>
              <a:t> due </a:t>
            </a:r>
            <a:r>
              <a:rPr lang="de-CH" dirty="0" err="1"/>
              <a:t>to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(</a:t>
            </a:r>
            <a:r>
              <a:rPr lang="de-CH" dirty="0" err="1"/>
              <a:t>partially</a:t>
            </a:r>
            <a:r>
              <a:rPr lang="de-CH" dirty="0"/>
              <a:t>) </a:t>
            </a:r>
            <a:r>
              <a:rPr lang="de-CH" dirty="0" err="1"/>
              <a:t>undefined</a:t>
            </a:r>
            <a:r>
              <a:rPr lang="de-CH" dirty="0"/>
              <a:t> </a:t>
            </a:r>
            <a:r>
              <a:rPr lang="de-CH" dirty="0" err="1"/>
              <a:t>process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missing</a:t>
            </a:r>
            <a:r>
              <a:rPr lang="de-CH" dirty="0"/>
              <a:t> </a:t>
            </a:r>
            <a:r>
              <a:rPr lang="de-CH" dirty="0" err="1"/>
              <a:t>error</a:t>
            </a:r>
            <a:r>
              <a:rPr lang="de-CH" dirty="0"/>
              <a:t> </a:t>
            </a:r>
            <a:r>
              <a:rPr lang="de-CH" dirty="0" err="1"/>
              <a:t>handling</a:t>
            </a:r>
            <a:r>
              <a:rPr lang="de-CH" dirty="0"/>
              <a:t> (e.g. </a:t>
            </a:r>
            <a:r>
              <a:rPr lang="de-CH" dirty="0" err="1"/>
              <a:t>conversion</a:t>
            </a:r>
            <a:r>
              <a:rPr lang="de-CH" dirty="0"/>
              <a:t> </a:t>
            </a:r>
            <a:r>
              <a:rPr lang="de-CH" dirty="0" err="1"/>
              <a:t>error</a:t>
            </a:r>
            <a:r>
              <a:rPr lang="de-CH" dirty="0"/>
              <a:t>, </a:t>
            </a:r>
            <a:r>
              <a:rPr lang="de-CH" dirty="0" err="1"/>
              <a:t>validation</a:t>
            </a:r>
            <a:r>
              <a:rPr lang="de-CH" dirty="0"/>
              <a:t> </a:t>
            </a:r>
            <a:r>
              <a:rPr lang="de-CH" dirty="0" err="1"/>
              <a:t>error</a:t>
            </a:r>
            <a:r>
              <a:rPr lang="de-CH" dirty="0"/>
              <a:t>,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unavailable</a:t>
            </a:r>
            <a:r>
              <a:rPr lang="de-CH" dirty="0"/>
              <a:t>, network </a:t>
            </a:r>
            <a:r>
              <a:rPr lang="de-CH" dirty="0" err="1"/>
              <a:t>error</a:t>
            </a:r>
            <a:r>
              <a:rPr lang="de-CH" dirty="0"/>
              <a:t>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complicated</a:t>
            </a:r>
            <a:r>
              <a:rPr lang="de-CH" dirty="0"/>
              <a:t> </a:t>
            </a:r>
            <a:r>
              <a:rPr lang="de-CH" dirty="0" err="1"/>
              <a:t>workflow</a:t>
            </a:r>
            <a:r>
              <a:rPr lang="de-CH" dirty="0"/>
              <a:t> / </a:t>
            </a:r>
            <a:r>
              <a:rPr lang="de-CH" dirty="0" err="1"/>
              <a:t>process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different </a:t>
            </a:r>
            <a:r>
              <a:rPr lang="de-CH" dirty="0" err="1"/>
              <a:t>tools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do not </a:t>
            </a:r>
            <a:r>
              <a:rPr lang="de-CH" dirty="0" err="1"/>
              <a:t>work</a:t>
            </a:r>
            <a:r>
              <a:rPr lang="de-CH" dirty="0"/>
              <a:t> </a:t>
            </a:r>
            <a:r>
              <a:rPr lang="de-CH" dirty="0" err="1"/>
              <a:t>well</a:t>
            </a:r>
            <a:r>
              <a:rPr lang="de-CH" dirty="0"/>
              <a:t> </a:t>
            </a:r>
            <a:r>
              <a:rPr lang="de-CH" dirty="0" err="1"/>
              <a:t>together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low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tools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lack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knowledge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lack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acceptance</a:t>
            </a: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CH" dirty="0"/>
              <a:t>Set </a:t>
            </a:r>
            <a:r>
              <a:rPr lang="de-CH" dirty="0" err="1"/>
              <a:t>up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solution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process</a:t>
            </a:r>
            <a:r>
              <a:rPr lang="de-CH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CH" dirty="0" err="1"/>
              <a:t>Ideally</a:t>
            </a:r>
            <a:r>
              <a:rPr lang="de-CH" dirty="0"/>
              <a:t> </a:t>
            </a:r>
            <a:r>
              <a:rPr lang="de-CH" dirty="0" err="1"/>
              <a:t>it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can</a:t>
            </a:r>
            <a:r>
              <a:rPr lang="de-CH" dirty="0"/>
              <a:t> handle all </a:t>
            </a:r>
            <a:r>
              <a:rPr lang="de-CH" dirty="0" err="1"/>
              <a:t>incoming</a:t>
            </a:r>
            <a:r>
              <a:rPr lang="de-CH" dirty="0"/>
              <a:t> </a:t>
            </a:r>
            <a:r>
              <a:rPr lang="de-CH" dirty="0" err="1"/>
              <a:t>documents</a:t>
            </a:r>
            <a:r>
              <a:rPr lang="de-CH" dirty="0"/>
              <a:t> (external / internal digital- and analog-born)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can</a:t>
            </a:r>
            <a:r>
              <a:rPr lang="de-CH" dirty="0"/>
              <a:t> do all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necessary</a:t>
            </a:r>
            <a:r>
              <a:rPr lang="de-CH" dirty="0"/>
              <a:t> </a:t>
            </a:r>
            <a:r>
              <a:rPr lang="de-CH" dirty="0" err="1"/>
              <a:t>steps</a:t>
            </a:r>
            <a:r>
              <a:rPr lang="de-CH" dirty="0"/>
              <a:t> </a:t>
            </a:r>
            <a:r>
              <a:rPr lang="de-CH" dirty="0" err="1"/>
              <a:t>required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individual </a:t>
            </a:r>
            <a:r>
              <a:rPr lang="de-CH" dirty="0" err="1"/>
              <a:t>process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provides</a:t>
            </a:r>
            <a:r>
              <a:rPr lang="de-CH" dirty="0"/>
              <a:t> high </a:t>
            </a:r>
            <a:r>
              <a:rPr lang="de-CH" dirty="0" err="1"/>
              <a:t>document</a:t>
            </a:r>
            <a:r>
              <a:rPr lang="de-CH" dirty="0"/>
              <a:t> and </a:t>
            </a:r>
            <a:r>
              <a:rPr lang="de-CH" dirty="0" err="1"/>
              <a:t>processing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at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step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configurable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individual </a:t>
            </a:r>
            <a:r>
              <a:rPr lang="de-CH" dirty="0" err="1"/>
              <a:t>process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is</a:t>
            </a:r>
            <a:r>
              <a:rPr lang="de-CH" dirty="0"/>
              <a:t> extensible. Do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know</a:t>
            </a:r>
            <a:r>
              <a:rPr lang="de-CH" dirty="0"/>
              <a:t> </a:t>
            </a:r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future</a:t>
            </a:r>
            <a:r>
              <a:rPr lang="de-CH" dirty="0"/>
              <a:t> </a:t>
            </a:r>
            <a:r>
              <a:rPr lang="de-CH" dirty="0" err="1"/>
              <a:t>holds</a:t>
            </a:r>
            <a:r>
              <a:rPr lang="de-CH" dirty="0"/>
              <a:t>? Maybe </a:t>
            </a:r>
            <a:r>
              <a:rPr lang="de-CH" dirty="0" err="1"/>
              <a:t>new</a:t>
            </a:r>
            <a:r>
              <a:rPr lang="de-CH" dirty="0"/>
              <a:t> </a:t>
            </a:r>
            <a:r>
              <a:rPr lang="de-CH" dirty="0" err="1"/>
              <a:t>corporate</a:t>
            </a:r>
            <a:r>
              <a:rPr lang="de-CH" dirty="0"/>
              <a:t> </a:t>
            </a:r>
            <a:r>
              <a:rPr lang="de-CH" dirty="0" err="1"/>
              <a:t>guidelines</a:t>
            </a:r>
            <a:r>
              <a:rPr lang="de-CH" dirty="0"/>
              <a:t> will </a:t>
            </a:r>
            <a:r>
              <a:rPr lang="de-CH" dirty="0" err="1"/>
              <a:t>suddenly</a:t>
            </a:r>
            <a:r>
              <a:rPr lang="de-CH" dirty="0"/>
              <a:t> </a:t>
            </a:r>
            <a:r>
              <a:rPr lang="de-CH" dirty="0" err="1"/>
              <a:t>require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digitally</a:t>
            </a:r>
            <a:r>
              <a:rPr lang="de-CH" dirty="0"/>
              <a:t> </a:t>
            </a:r>
            <a:r>
              <a:rPr lang="de-CH" dirty="0" err="1"/>
              <a:t>sign</a:t>
            </a:r>
            <a:r>
              <a:rPr lang="de-CH" dirty="0"/>
              <a:t> all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documents</a:t>
            </a:r>
            <a:r>
              <a:rPr lang="de-CH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2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3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Missing</a:t>
            </a:r>
            <a:r>
              <a:rPr lang="de-CH" dirty="0"/>
              <a:t> / </a:t>
            </a:r>
            <a:r>
              <a:rPr lang="de-CH" dirty="0" err="1"/>
              <a:t>linked</a:t>
            </a:r>
            <a:r>
              <a:rPr lang="de-CH" dirty="0"/>
              <a:t> </a:t>
            </a:r>
            <a:r>
              <a:rPr lang="de-CH" dirty="0" err="1"/>
              <a:t>information</a:t>
            </a:r>
            <a:r>
              <a:rPr lang="de-CH" dirty="0"/>
              <a:t> (e.g. </a:t>
            </a:r>
            <a:r>
              <a:rPr lang="de-CH" dirty="0" err="1"/>
              <a:t>fonts</a:t>
            </a:r>
            <a:r>
              <a:rPr lang="de-CH" dirty="0"/>
              <a:t>, </a:t>
            </a:r>
            <a:r>
              <a:rPr lang="de-CH" dirty="0" err="1"/>
              <a:t>images</a:t>
            </a:r>
            <a:r>
              <a:rPr lang="de-CH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Ambiguity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Corrupt</a:t>
            </a:r>
            <a:r>
              <a:rPr lang="de-CH" dirty="0"/>
              <a:t> </a:t>
            </a:r>
            <a:r>
              <a:rPr lang="de-CH" dirty="0" err="1"/>
              <a:t>fonts</a:t>
            </a:r>
            <a:r>
              <a:rPr lang="de-CH" dirty="0"/>
              <a:t> (not </a:t>
            </a:r>
            <a:r>
              <a:rPr lang="de-CH" dirty="0" err="1"/>
              <a:t>printable</a:t>
            </a:r>
            <a:r>
              <a:rPr lang="de-CH" dirty="0"/>
              <a:t>, not </a:t>
            </a:r>
            <a:r>
              <a:rPr lang="de-CH" dirty="0" err="1"/>
              <a:t>viewable</a:t>
            </a:r>
            <a:r>
              <a:rPr lang="de-CH" dirty="0"/>
              <a:t> in </a:t>
            </a: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viewers</a:t>
            </a:r>
            <a:r>
              <a:rPr lang="de-CH" dirty="0"/>
              <a:t>)</a:t>
            </a:r>
          </a:p>
          <a:p>
            <a:pPr marL="342900" marR="0" lvl="0" indent="-34290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/>
              <a:t>Password </a:t>
            </a:r>
            <a:r>
              <a:rPr lang="de-CH" dirty="0" err="1"/>
              <a:t>protection</a:t>
            </a:r>
            <a:endParaRPr lang="de-CH" dirty="0"/>
          </a:p>
          <a:p>
            <a:pPr marL="342900" marR="0" lvl="0" indent="-342900" algn="l" defTabSz="14630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dirty="0" err="1"/>
              <a:t>Duplicate</a:t>
            </a:r>
            <a:r>
              <a:rPr lang="de-CH" dirty="0"/>
              <a:t> </a:t>
            </a:r>
            <a:r>
              <a:rPr lang="de-CH" dirty="0" err="1"/>
              <a:t>content</a:t>
            </a: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dirty="0" err="1"/>
              <a:t>Malicious</a:t>
            </a:r>
            <a:r>
              <a:rPr lang="de-CH" dirty="0"/>
              <a:t> </a:t>
            </a:r>
            <a:r>
              <a:rPr lang="de-CH" dirty="0" err="1"/>
              <a:t>content</a:t>
            </a:r>
            <a:endParaRPr lang="de-CH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13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PDF/A-1 </a:t>
            </a:r>
            <a:r>
              <a:rPr lang="en-US" sz="2000" dirty="0"/>
              <a:t>was introduced in 2005 as an ISO standard, that based the Adobe PDF Standard 1.4 (2001). It is limited to PDF features of that time (e.g. no transparency).</a:t>
            </a:r>
          </a:p>
          <a:p>
            <a:r>
              <a:rPr lang="en-US" sz="2000" b="1" dirty="0"/>
              <a:t>PDF/A-2 </a:t>
            </a:r>
            <a:r>
              <a:rPr lang="en-US" sz="2000" dirty="0"/>
              <a:t>came out in 2011 and is based on ISO PDF 1.7. It is the current standard for PDF/A.</a:t>
            </a:r>
          </a:p>
          <a:p>
            <a:r>
              <a:rPr lang="en-US" sz="2000" b="1" dirty="0"/>
              <a:t>PDF/A-3 </a:t>
            </a:r>
            <a:r>
              <a:rPr lang="en-US" sz="2000" dirty="0"/>
              <a:t>is identical to PDF/A-2 and additionally supports proprietary file attachments (e.g. used by </a:t>
            </a:r>
            <a:r>
              <a:rPr lang="en-US" sz="2000" dirty="0" err="1"/>
              <a:t>Factur</a:t>
            </a:r>
            <a:r>
              <a:rPr lang="en-US" sz="2000" dirty="0"/>
              <a:t>-X)</a:t>
            </a:r>
          </a:p>
          <a:p>
            <a:r>
              <a:rPr lang="en-US" sz="2000" b="1" dirty="0"/>
              <a:t>PDF/A-4 </a:t>
            </a:r>
            <a:r>
              <a:rPr lang="en-US" sz="2000" dirty="0"/>
              <a:t>is planned to be published in 2019/20 and based on ISO PDF 2.0 (2017)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A1F9-8106-4DE1-A128-8462824D4CB4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6676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A1F9-8106-4DE1-A128-8462824D4CB4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026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90B4BC-4244-4D35-99C9-95C14160B702}"/>
              </a:ext>
            </a:extLst>
          </p:cNvPr>
          <p:cNvSpPr/>
          <p:nvPr userDrawn="1"/>
        </p:nvSpPr>
        <p:spPr bwMode="auto">
          <a:xfrm>
            <a:off x="0" y="-1"/>
            <a:ext cx="14630400" cy="82296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4630400" cy="452772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68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31151-CFFD-4D38-B2A0-DB45323E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5334001"/>
            <a:ext cx="8516982" cy="134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>
              <a:defRPr sz="6400"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C749B24-D11E-4DF3-8F62-09402F054C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680201"/>
            <a:ext cx="8534400" cy="5606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56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7822E3-5946-461A-A5FF-4109071F5A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0464" y="5563306"/>
            <a:ext cx="4320479" cy="17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2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 animBg="1">
        <p:tmplLst>
          <p:tmpl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87B0B6A-7B37-44F9-A25D-93E5C17BCF5C}"/>
              </a:ext>
            </a:extLst>
          </p:cNvPr>
          <p:cNvSpPr/>
          <p:nvPr userDrawn="1"/>
        </p:nvSpPr>
        <p:spPr bwMode="auto">
          <a:xfrm>
            <a:off x="0" y="0"/>
            <a:ext cx="14630400" cy="735676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56F1E-776F-4A3A-B25B-8CC09FAB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11435"/>
            <a:ext cx="12420600" cy="879765"/>
          </a:xfrm>
        </p:spPr>
        <p:txBody>
          <a:bodyPr>
            <a:noAutofit/>
          </a:bodyPr>
          <a:lstStyle>
            <a:lvl1pPr algn="ctr"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D2840B-A3BB-43A2-88D9-88DB033438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BEB84-1005-4230-BF2F-FAED5FC3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9234F35-98EE-4821-9A2F-7A24EF693B6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354400" y="1129392"/>
            <a:ext cx="1921600" cy="2985408"/>
          </a:xfrm>
          <a:custGeom>
            <a:avLst/>
            <a:gdLst>
              <a:gd name="T0" fmla="*/ 598 w 701"/>
              <a:gd name="T1" fmla="*/ 75 h 1090"/>
              <a:gd name="T2" fmla="*/ 338 w 701"/>
              <a:gd name="T3" fmla="*/ 0 h 1090"/>
              <a:gd name="T4" fmla="*/ 138 w 701"/>
              <a:gd name="T5" fmla="*/ 52 h 1090"/>
              <a:gd name="T6" fmla="*/ 0 w 701"/>
              <a:gd name="T7" fmla="*/ 331 h 1090"/>
              <a:gd name="T8" fmla="*/ 200 w 701"/>
              <a:gd name="T9" fmla="*/ 331 h 1090"/>
              <a:gd name="T10" fmla="*/ 233 w 701"/>
              <a:gd name="T11" fmla="*/ 221 h 1090"/>
              <a:gd name="T12" fmla="*/ 347 w 701"/>
              <a:gd name="T13" fmla="*/ 168 h 1090"/>
              <a:gd name="T14" fmla="*/ 459 w 701"/>
              <a:gd name="T15" fmla="*/ 211 h 1090"/>
              <a:gd name="T16" fmla="*/ 490 w 701"/>
              <a:gd name="T17" fmla="*/ 307 h 1090"/>
              <a:gd name="T18" fmla="*/ 456 w 701"/>
              <a:gd name="T19" fmla="*/ 390 h 1090"/>
              <a:gd name="T20" fmla="*/ 416 w 701"/>
              <a:gd name="T21" fmla="*/ 431 h 1090"/>
              <a:gd name="T22" fmla="*/ 260 w 701"/>
              <a:gd name="T23" fmla="*/ 556 h 1090"/>
              <a:gd name="T24" fmla="*/ 228 w 701"/>
              <a:gd name="T25" fmla="*/ 707 h 1090"/>
              <a:gd name="T26" fmla="*/ 247 w 701"/>
              <a:gd name="T27" fmla="*/ 722 h 1090"/>
              <a:gd name="T28" fmla="*/ 402 w 701"/>
              <a:gd name="T29" fmla="*/ 722 h 1090"/>
              <a:gd name="T30" fmla="*/ 421 w 701"/>
              <a:gd name="T31" fmla="*/ 705 h 1090"/>
              <a:gd name="T32" fmla="*/ 429 w 701"/>
              <a:gd name="T33" fmla="*/ 652 h 1090"/>
              <a:gd name="T34" fmla="*/ 489 w 701"/>
              <a:gd name="T35" fmla="*/ 580 h 1090"/>
              <a:gd name="T36" fmla="*/ 544 w 701"/>
              <a:gd name="T37" fmla="*/ 542 h 1090"/>
              <a:gd name="T38" fmla="*/ 650 w 701"/>
              <a:gd name="T39" fmla="*/ 447 h 1090"/>
              <a:gd name="T40" fmla="*/ 701 w 701"/>
              <a:gd name="T41" fmla="*/ 295 h 1090"/>
              <a:gd name="T42" fmla="*/ 598 w 701"/>
              <a:gd name="T43" fmla="*/ 75 h 1090"/>
              <a:gd name="T44" fmla="*/ 335 w 701"/>
              <a:gd name="T45" fmla="*/ 842 h 1090"/>
              <a:gd name="T46" fmla="*/ 207 w 701"/>
              <a:gd name="T47" fmla="*/ 962 h 1090"/>
              <a:gd name="T48" fmla="*/ 328 w 701"/>
              <a:gd name="T49" fmla="*/ 1088 h 1090"/>
              <a:gd name="T50" fmla="*/ 457 w 701"/>
              <a:gd name="T51" fmla="*/ 969 h 1090"/>
              <a:gd name="T52" fmla="*/ 335 w 701"/>
              <a:gd name="T53" fmla="*/ 842 h 1090"/>
              <a:gd name="T54" fmla="*/ 335 w 701"/>
              <a:gd name="T55" fmla="*/ 842 h 1090"/>
              <a:gd name="T56" fmla="*/ 335 w 701"/>
              <a:gd name="T57" fmla="*/ 842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01" h="1090">
                <a:moveTo>
                  <a:pt x="598" y="75"/>
                </a:moveTo>
                <a:cubicBezTo>
                  <a:pt x="529" y="25"/>
                  <a:pt x="442" y="0"/>
                  <a:pt x="338" y="0"/>
                </a:cubicBezTo>
                <a:cubicBezTo>
                  <a:pt x="259" y="0"/>
                  <a:pt x="192" y="18"/>
                  <a:pt x="138" y="52"/>
                </a:cubicBezTo>
                <a:cubicBezTo>
                  <a:pt x="51" y="107"/>
                  <a:pt x="6" y="200"/>
                  <a:pt x="0" y="331"/>
                </a:cubicBezTo>
                <a:cubicBezTo>
                  <a:pt x="200" y="331"/>
                  <a:pt x="200" y="331"/>
                  <a:pt x="200" y="331"/>
                </a:cubicBezTo>
                <a:cubicBezTo>
                  <a:pt x="200" y="293"/>
                  <a:pt x="211" y="256"/>
                  <a:pt x="233" y="221"/>
                </a:cubicBezTo>
                <a:cubicBezTo>
                  <a:pt x="256" y="185"/>
                  <a:pt x="293" y="168"/>
                  <a:pt x="347" y="168"/>
                </a:cubicBezTo>
                <a:cubicBezTo>
                  <a:pt x="401" y="168"/>
                  <a:pt x="438" y="182"/>
                  <a:pt x="459" y="211"/>
                </a:cubicBezTo>
                <a:cubicBezTo>
                  <a:pt x="479" y="240"/>
                  <a:pt x="490" y="272"/>
                  <a:pt x="490" y="307"/>
                </a:cubicBezTo>
                <a:cubicBezTo>
                  <a:pt x="490" y="337"/>
                  <a:pt x="474" y="365"/>
                  <a:pt x="456" y="390"/>
                </a:cubicBezTo>
                <a:cubicBezTo>
                  <a:pt x="446" y="405"/>
                  <a:pt x="432" y="418"/>
                  <a:pt x="416" y="431"/>
                </a:cubicBezTo>
                <a:cubicBezTo>
                  <a:pt x="416" y="431"/>
                  <a:pt x="308" y="500"/>
                  <a:pt x="260" y="556"/>
                </a:cubicBezTo>
                <a:cubicBezTo>
                  <a:pt x="232" y="589"/>
                  <a:pt x="230" y="637"/>
                  <a:pt x="228" y="707"/>
                </a:cubicBezTo>
                <a:cubicBezTo>
                  <a:pt x="227" y="712"/>
                  <a:pt x="229" y="722"/>
                  <a:pt x="247" y="722"/>
                </a:cubicBezTo>
                <a:cubicBezTo>
                  <a:pt x="402" y="722"/>
                  <a:pt x="402" y="722"/>
                  <a:pt x="402" y="722"/>
                </a:cubicBezTo>
                <a:cubicBezTo>
                  <a:pt x="417" y="722"/>
                  <a:pt x="421" y="710"/>
                  <a:pt x="421" y="705"/>
                </a:cubicBezTo>
                <a:cubicBezTo>
                  <a:pt x="422" y="680"/>
                  <a:pt x="425" y="667"/>
                  <a:pt x="429" y="652"/>
                </a:cubicBezTo>
                <a:cubicBezTo>
                  <a:pt x="438" y="625"/>
                  <a:pt x="462" y="601"/>
                  <a:pt x="489" y="580"/>
                </a:cubicBezTo>
                <a:cubicBezTo>
                  <a:pt x="544" y="542"/>
                  <a:pt x="544" y="542"/>
                  <a:pt x="544" y="542"/>
                </a:cubicBezTo>
                <a:cubicBezTo>
                  <a:pt x="593" y="503"/>
                  <a:pt x="633" y="472"/>
                  <a:pt x="650" y="447"/>
                </a:cubicBezTo>
                <a:cubicBezTo>
                  <a:pt x="680" y="406"/>
                  <a:pt x="701" y="355"/>
                  <a:pt x="701" y="295"/>
                </a:cubicBezTo>
                <a:cubicBezTo>
                  <a:pt x="701" y="198"/>
                  <a:pt x="667" y="124"/>
                  <a:pt x="598" y="75"/>
                </a:cubicBezTo>
                <a:close/>
                <a:moveTo>
                  <a:pt x="335" y="842"/>
                </a:moveTo>
                <a:cubicBezTo>
                  <a:pt x="266" y="840"/>
                  <a:pt x="209" y="887"/>
                  <a:pt x="207" y="962"/>
                </a:cubicBezTo>
                <a:cubicBezTo>
                  <a:pt x="205" y="1037"/>
                  <a:pt x="259" y="1086"/>
                  <a:pt x="328" y="1088"/>
                </a:cubicBezTo>
                <a:cubicBezTo>
                  <a:pt x="400" y="1090"/>
                  <a:pt x="455" y="1044"/>
                  <a:pt x="457" y="969"/>
                </a:cubicBezTo>
                <a:cubicBezTo>
                  <a:pt x="459" y="895"/>
                  <a:pt x="407" y="844"/>
                  <a:pt x="335" y="842"/>
                </a:cubicBezTo>
                <a:close/>
                <a:moveTo>
                  <a:pt x="335" y="842"/>
                </a:moveTo>
                <a:cubicBezTo>
                  <a:pt x="335" y="842"/>
                  <a:pt x="335" y="842"/>
                  <a:pt x="335" y="842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en-US" sz="4608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A7430E-E6B0-449A-8952-136522652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6800" y="5791200"/>
            <a:ext cx="12420600" cy="533400"/>
          </a:xfrm>
        </p:spPr>
        <p:txBody>
          <a:bodyPr>
            <a:normAutofit/>
          </a:bodyPr>
          <a:lstStyle>
            <a:lvl1pPr marL="182880" indent="0" algn="ctr">
              <a:buNone/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832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B898CC9-B777-49C1-AA2C-3D0B3A1335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7544562"/>
            <a:ext cx="990601" cy="4556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BF09EA4-3857-4092-B1B9-6D3EA2C367EF}"/>
              </a:ext>
            </a:extLst>
          </p:cNvPr>
          <p:cNvSpPr/>
          <p:nvPr userDrawn="1"/>
        </p:nvSpPr>
        <p:spPr bwMode="auto">
          <a:xfrm>
            <a:off x="0" y="0"/>
            <a:ext cx="14630400" cy="735676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3E5226-8CED-4E47-AF1B-0712547658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C5FCB6-68EF-4A1C-B4F5-6C73EA032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B898CC9-B777-49C1-AA2C-3D0B3A1335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7544562"/>
            <a:ext cx="990601" cy="45567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3E5226-8CED-4E47-AF1B-0712547658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C5FCB6-68EF-4A1C-B4F5-6C73EA032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56F17A6-DD40-4C70-A611-6654D1E67E13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85216" y="2164080"/>
            <a:ext cx="3845923" cy="38459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tIns="0" bIns="182880" anchor="b"/>
          <a:lstStyle>
            <a:lvl1pPr algn="ctr">
              <a:buNone/>
              <a:defRPr lang="en-US" dirty="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BE34A3C-7CF3-4369-B0EB-D5A55ABE8CE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768434" y="2164080"/>
            <a:ext cx="3845923" cy="38459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tIns="0" bIns="182880" anchor="b"/>
          <a:lstStyle>
            <a:lvl1pPr algn="ctr">
              <a:buNone/>
              <a:defRPr lang="en-US" dirty="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0BB6716A-A4DF-4071-B2CC-6EFFEE27BD7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7002056" y="2164080"/>
            <a:ext cx="3845923" cy="38459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tIns="0" bIns="182880" anchor="b"/>
          <a:lstStyle>
            <a:lvl1pPr algn="ctr">
              <a:buNone/>
              <a:defRPr lang="en-US" dirty="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D56116-81DA-40B5-91B9-273F56783702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0205037" y="2164080"/>
            <a:ext cx="3845923" cy="38459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4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tIns="0" bIns="182880" anchor="b"/>
          <a:lstStyle>
            <a:lvl1pPr algn="ctr">
              <a:buNone/>
              <a:defRPr lang="en-US" dirty="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D855611-D68B-471A-98BD-77C95F35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28A1317-0A70-4BE1-ACBD-E99733D9E41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16568" y="6319953"/>
            <a:ext cx="3183218" cy="455677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65138" indent="0" algn="ctr">
              <a:buNone/>
              <a:defRPr sz="1800"/>
            </a:lvl2pPr>
            <a:lvl3pPr marL="758825" indent="0" algn="ctr">
              <a:buNone/>
              <a:defRPr sz="1400"/>
            </a:lvl3pPr>
            <a:lvl4pPr marL="1039813" indent="0" algn="ctr">
              <a:buNone/>
              <a:defRPr sz="1100"/>
            </a:lvl4pPr>
            <a:lvl5pPr marL="1333500" indent="0" algn="ctr">
              <a:buNone/>
              <a:defRPr sz="11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5A5C70B7-E5E1-4268-B76B-5B79BEF4244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099786" y="6319953"/>
            <a:ext cx="3183218" cy="455677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465138" indent="0" algn="ctr">
              <a:buNone/>
              <a:defRPr sz="1800"/>
            </a:lvl2pPr>
            <a:lvl3pPr marL="758825" indent="0" algn="ctr">
              <a:buNone/>
              <a:defRPr sz="1400"/>
            </a:lvl3pPr>
            <a:lvl4pPr marL="1039813" indent="0" algn="ctr">
              <a:buNone/>
              <a:defRPr sz="1100"/>
            </a:lvl4pPr>
            <a:lvl5pPr marL="1333500" indent="0" algn="ctr">
              <a:buNone/>
              <a:defRPr sz="11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11C2627-381C-4BAA-BB24-9CEFB39119B8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333408" y="6319953"/>
            <a:ext cx="3183218" cy="455677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  <a:lvl2pPr marL="465138" indent="0" algn="ctr">
              <a:buNone/>
              <a:defRPr sz="1800"/>
            </a:lvl2pPr>
            <a:lvl3pPr marL="758825" indent="0" algn="ctr">
              <a:buNone/>
              <a:defRPr sz="1400"/>
            </a:lvl3pPr>
            <a:lvl4pPr marL="1039813" indent="0" algn="ctr">
              <a:buNone/>
              <a:defRPr sz="1100"/>
            </a:lvl4pPr>
            <a:lvl5pPr marL="1333500" indent="0" algn="ctr">
              <a:buNone/>
              <a:defRPr sz="11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9CCFB1E3-E168-4BF5-934D-77DA51A2381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10536389" y="6319953"/>
            <a:ext cx="3183218" cy="455677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accent4"/>
                </a:solidFill>
              </a:defRPr>
            </a:lvl1pPr>
            <a:lvl2pPr marL="465138" indent="0" algn="ctr">
              <a:buNone/>
              <a:defRPr sz="1800"/>
            </a:lvl2pPr>
            <a:lvl3pPr marL="758825" indent="0" algn="ctr">
              <a:buNone/>
              <a:defRPr sz="1400"/>
            </a:lvl3pPr>
            <a:lvl4pPr marL="1039813" indent="0" algn="ctr">
              <a:buNone/>
              <a:defRPr sz="1100"/>
            </a:lvl4pPr>
            <a:lvl5pPr marL="1333500" indent="0" algn="ctr">
              <a:buNone/>
              <a:defRPr sz="11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3106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138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8A06A6-D420-4CA5-BC92-5BD0BFFF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5A505-8C4E-4AA2-BA6B-B1195B22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2FDBF-382F-417C-AD4A-879CDF8DA70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057400"/>
            <a:ext cx="13258800" cy="4953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52EDE2-6622-4CBF-8CFC-674CA321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799"/>
            <a:ext cx="12420600" cy="838201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8A06A6-D420-4CA5-BC92-5BD0BFFF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5A505-8C4E-4AA2-BA6B-B1195B22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2FDBF-382F-417C-AD4A-879CDF8DA70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057400"/>
            <a:ext cx="6629400" cy="4953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52EDE2-6622-4CBF-8CFC-674CA321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799"/>
            <a:ext cx="12420600" cy="838201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C6332B-9D98-4405-B852-8CF809B144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315200" y="2057400"/>
            <a:ext cx="6629400" cy="4953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8A06A6-D420-4CA5-BC92-5BD0BFFF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5A505-8C4E-4AA2-BA6B-B1195B22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2FDBF-382F-417C-AD4A-879CDF8DA70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057400"/>
            <a:ext cx="6629400" cy="4953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52EDE2-6622-4CBF-8CFC-674CA321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799"/>
            <a:ext cx="12420600" cy="838201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5A1FED-818D-4434-B955-D7F6DF57B6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2057400"/>
            <a:ext cx="6629400" cy="4953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9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8A06A6-D420-4CA5-BC92-5BD0BFFFA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5A505-8C4E-4AA2-BA6B-B1195B22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2FDBF-382F-417C-AD4A-879CDF8DA70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057400"/>
            <a:ext cx="6629400" cy="4953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652EDE2-6622-4CBF-8CFC-674CA321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799"/>
            <a:ext cx="12420600" cy="838201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5A1FED-818D-4434-B955-D7F6DF57B6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2057400"/>
            <a:ext cx="6629400" cy="44196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0D26D6-E07A-4C0A-911A-F1AB81CA30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200" y="6477000"/>
            <a:ext cx="6629400" cy="533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84157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115" y="625565"/>
            <a:ext cx="13382170" cy="61562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bIns="457200" anchor="b"/>
          <a:lstStyle>
            <a:lvl1pPr algn="ctr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3AE702-C561-4286-A3B1-202D9429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2020, PDF Association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0F9772-AE77-4E82-8950-015D954E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6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5240"/>
            <a:ext cx="14630400" cy="824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bIns="457200" anchor="b"/>
          <a:lstStyle>
            <a:lvl1pPr algn="ctr"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22E351B-FC19-47B4-907A-38624A4959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7544562"/>
            <a:ext cx="990601" cy="45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5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E23017-436A-4EA9-A100-1463DB28EE99}"/>
              </a:ext>
            </a:extLst>
          </p:cNvPr>
          <p:cNvSpPr/>
          <p:nvPr userDrawn="1"/>
        </p:nvSpPr>
        <p:spPr bwMode="auto">
          <a:xfrm>
            <a:off x="0" y="0"/>
            <a:ext cx="14630400" cy="830580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E23017-436A-4EA9-A100-1463DB28EE99}"/>
              </a:ext>
            </a:extLst>
          </p:cNvPr>
          <p:cNvSpPr/>
          <p:nvPr userDrawn="1"/>
        </p:nvSpPr>
        <p:spPr bwMode="auto">
          <a:xfrm>
            <a:off x="0" y="0"/>
            <a:ext cx="14630400" cy="83058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0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3CEDDB-4C9C-4718-AAF9-56092BBAA037}"/>
              </a:ext>
            </a:extLst>
          </p:cNvPr>
          <p:cNvSpPr/>
          <p:nvPr userDrawn="1"/>
        </p:nvSpPr>
        <p:spPr bwMode="auto">
          <a:xfrm>
            <a:off x="0" y="0"/>
            <a:ext cx="14630400" cy="735676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6085A17-691D-4ED1-B1FE-B5FE6544CD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7544562"/>
            <a:ext cx="990601" cy="4556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164CC-A8C1-4CE0-BEA7-C14DB8FE3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87400" y="7543800"/>
            <a:ext cx="4572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E97B2643-4BC2-4B31-BCA2-7AE69F3534F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150D9-BA99-41AF-85C4-088766547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638" y="7553325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Copyright © 2020, PDF Association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15FBCE-D636-4765-B9D6-851E80AA9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54350"/>
            <a:ext cx="13258800" cy="465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E44B1-679C-48BC-965B-F25C03A1CB14}"/>
              </a:ext>
            </a:extLst>
          </p:cNvPr>
          <p:cNvSpPr/>
          <p:nvPr userDrawn="1"/>
        </p:nvSpPr>
        <p:spPr bwMode="auto">
          <a:xfrm>
            <a:off x="685800" y="684274"/>
            <a:ext cx="838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FC5FC7-B49E-4A4A-9B55-52CC54329634}"/>
              </a:ext>
            </a:extLst>
          </p:cNvPr>
          <p:cNvSpPr/>
          <p:nvPr userDrawn="1"/>
        </p:nvSpPr>
        <p:spPr bwMode="auto">
          <a:xfrm>
            <a:off x="1524000" y="684274"/>
            <a:ext cx="1011168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Title Placeholder 9" hidden="1">
            <a:extLst>
              <a:ext uri="{FF2B5EF4-FFF2-40B4-BE49-F238E27FC236}">
                <a16:creationId xmlns:a16="http://schemas.microsoft.com/office/drawing/2014/main" id="{4AC38AD4-1EC1-4EC9-976B-B5277B49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685799"/>
            <a:ext cx="12420600" cy="835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6C6A5B03-3BBA-4D45-8908-DC4F0FE14BF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9696" y="684274"/>
            <a:ext cx="2199432" cy="848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877" r:id="rId2"/>
    <p:sldLayoutId id="2147483880" r:id="rId3"/>
    <p:sldLayoutId id="2147483881" r:id="rId4"/>
    <p:sldLayoutId id="2147483882" r:id="rId5"/>
    <p:sldLayoutId id="2147483845" r:id="rId6"/>
    <p:sldLayoutId id="2147483886" r:id="rId7"/>
    <p:sldLayoutId id="2147483887" r:id="rId8"/>
    <p:sldLayoutId id="2147483888" r:id="rId9"/>
    <p:sldLayoutId id="2147483889" r:id="rId10"/>
    <p:sldLayoutId id="2147483891" r:id="rId11"/>
    <p:sldLayoutId id="2147483892" r:id="rId12"/>
    <p:sldLayoutId id="2147483893" r:id="rId13"/>
  </p:sldLayoutIdLst>
  <p:hf hdr="0" dt="0"/>
  <p:txStyles>
    <p:titleStyle>
      <a:lvl1pPr algn="l" defTabSz="1463040" rtl="0" eaLnBrk="1" latinLnBrk="0" hangingPunct="1"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274320" algn="l" defTabSz="1463040" rtl="0" eaLnBrk="1" latinLnBrk="0" hangingPunct="1"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38188" indent="-273050" algn="l" defTabSz="1463040" rtl="0" eaLnBrk="1" latinLnBrk="0" hangingPunct="1">
        <a:spcBef>
          <a:spcPts val="12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031875" indent="-273050" algn="l" defTabSz="1463040" rtl="0" eaLnBrk="1" latinLnBrk="0" hangingPunct="1">
        <a:spcBef>
          <a:spcPts val="1200"/>
        </a:spcBef>
        <a:buClr>
          <a:schemeClr val="accent3"/>
        </a:buClr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12863" indent="-273050" algn="l" defTabSz="1463040" rtl="0" eaLnBrk="1" latinLnBrk="0" hangingPunct="1">
        <a:spcBef>
          <a:spcPts val="12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06550" indent="-273050" algn="l" defTabSz="1463040" rtl="0" eaLnBrk="1" latinLnBrk="0" hangingPunct="1">
        <a:spcBef>
          <a:spcPts val="12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5364C69E-BF05-413D-B693-52B2751F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Document Quality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8A6C363-0643-4487-80D8-48F5B4781D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Challenges in modern document processing and how to master them!</a:t>
            </a:r>
            <a:endParaRPr lang="en-US" dirty="0"/>
          </a:p>
        </p:txBody>
      </p:sp>
      <p:pic>
        <p:nvPicPr>
          <p:cNvPr id="20" name="Bildplatzhalter 19" descr="Ein Bild, das Gebäude enthält.&#10;&#10;Automatisch generierte Beschreibung">
            <a:extLst>
              <a:ext uri="{FF2B5EF4-FFF2-40B4-BE49-F238E27FC236}">
                <a16:creationId xmlns:a16="http://schemas.microsoft.com/office/drawing/2014/main" id="{7048359A-3681-4B50-A636-764141B963E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" r="13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152691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96C0F-7BE5-4149-934E-A52E5FAB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Limitations and Drawbacks of PDF/A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A1FDB8F-13BF-4FCE-A7C7-C33AEF33ABA0}"/>
              </a:ext>
            </a:extLst>
          </p:cNvPr>
          <p:cNvSpPr/>
          <p:nvPr/>
        </p:nvSpPr>
        <p:spPr>
          <a:xfrm>
            <a:off x="4409485" y="1793452"/>
            <a:ext cx="3034218" cy="24194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PDF/A allows all PDF signatures, including unsafe types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D7DB7ED-FDA8-4710-BEA1-EA41481B9667}"/>
              </a:ext>
            </a:extLst>
          </p:cNvPr>
          <p:cNvSpPr/>
          <p:nvPr/>
        </p:nvSpPr>
        <p:spPr>
          <a:xfrm>
            <a:off x="1055024" y="1793452"/>
            <a:ext cx="3034218" cy="24194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embedded fonts and color profiles increase the file size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937D176-E72D-47BB-93C9-5728F82F9AC5}"/>
              </a:ext>
            </a:extLst>
          </p:cNvPr>
          <p:cNvSpPr/>
          <p:nvPr/>
        </p:nvSpPr>
        <p:spPr>
          <a:xfrm>
            <a:off x="1055024" y="4731918"/>
            <a:ext cx="3034218" cy="2419467"/>
          </a:xfrm>
          <a:prstGeom prst="rect">
            <a:avLst/>
          </a:prstGeom>
          <a:solidFill>
            <a:srgbClr val="003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embed only the used characters (sub-setting)</a:t>
            </a:r>
          </a:p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sRGB profile (4KB)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D428953-3EE9-4004-9CD3-4A67E7720C05}"/>
              </a:ext>
            </a:extLst>
          </p:cNvPr>
          <p:cNvSpPr/>
          <p:nvPr/>
        </p:nvSpPr>
        <p:spPr>
          <a:xfrm>
            <a:off x="4409485" y="4731918"/>
            <a:ext cx="3034218" cy="2419467"/>
          </a:xfrm>
          <a:prstGeom prst="rect">
            <a:avLst/>
          </a:prstGeom>
          <a:solidFill>
            <a:srgbClr val="003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</a:t>
            </a:r>
            <a:r>
              <a:rPr lang="en-US" sz="256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PAdES</a:t>
            </a:r>
            <a:endParaRPr lang="en-US" sz="256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C01A33A-D097-4C27-AC73-777F791BF25B}"/>
              </a:ext>
            </a:extLst>
          </p:cNvPr>
          <p:cNvSpPr/>
          <p:nvPr/>
        </p:nvSpPr>
        <p:spPr>
          <a:xfrm>
            <a:off x="7737366" y="1781052"/>
            <a:ext cx="3034218" cy="24194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" rIns="57600"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PDF/A cannot recover poor quality of content </a:t>
            </a:r>
          </a:p>
          <a:p>
            <a:pPr algn="ctr"/>
            <a:r>
              <a:rPr lang="en-US" sz="256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image compression, resolution)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7E8E3F3-71FF-4A58-BF64-37326BF672AD}"/>
              </a:ext>
            </a:extLst>
          </p:cNvPr>
          <p:cNvSpPr/>
          <p:nvPr/>
        </p:nvSpPr>
        <p:spPr>
          <a:xfrm>
            <a:off x="7737366" y="4719518"/>
            <a:ext cx="3034218" cy="2419467"/>
          </a:xfrm>
          <a:prstGeom prst="rect">
            <a:avLst/>
          </a:prstGeom>
          <a:solidFill>
            <a:srgbClr val="003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" rIns="57600"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a quality check to detect defects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0BDC711-65D9-43AD-B4B2-9D2F4B326C61}"/>
              </a:ext>
            </a:extLst>
          </p:cNvPr>
          <p:cNvSpPr txBox="1"/>
          <p:nvPr/>
        </p:nvSpPr>
        <p:spPr>
          <a:xfrm rot="16200000">
            <a:off x="-735142" y="5636612"/>
            <a:ext cx="2635658" cy="801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608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1DDDC71-39DA-4683-ADFF-C55AF2A4B72F}"/>
              </a:ext>
            </a:extLst>
          </p:cNvPr>
          <p:cNvSpPr txBox="1"/>
          <p:nvPr/>
        </p:nvSpPr>
        <p:spPr>
          <a:xfrm rot="16200000">
            <a:off x="-269469" y="2602464"/>
            <a:ext cx="1704313" cy="801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608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Issue</a:t>
            </a:r>
            <a:endParaRPr lang="de-CH" sz="460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3EDD3AA-CC0D-492F-AC9E-FB71BC798E01}"/>
              </a:ext>
            </a:extLst>
          </p:cNvPr>
          <p:cNvSpPr/>
          <p:nvPr/>
        </p:nvSpPr>
        <p:spPr>
          <a:xfrm>
            <a:off x="11065248" y="1781052"/>
            <a:ext cx="3034218" cy="241946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encryption is prohibited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0F1C02E-58B6-4AB8-B3A3-18ABADA9E661}"/>
              </a:ext>
            </a:extLst>
          </p:cNvPr>
          <p:cNvSpPr/>
          <p:nvPr/>
        </p:nvSpPr>
        <p:spPr>
          <a:xfrm>
            <a:off x="11065248" y="4719518"/>
            <a:ext cx="3034218" cy="2419467"/>
          </a:xfrm>
          <a:prstGeom prst="rect">
            <a:avLst/>
          </a:prstGeom>
          <a:solidFill>
            <a:srgbClr val="003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format independent access controls</a:t>
            </a:r>
          </a:p>
        </p:txBody>
      </p:sp>
    </p:spTree>
    <p:extLst>
      <p:ext uri="{BB962C8B-B14F-4D97-AF65-F5344CB8AC3E}">
        <p14:creationId xmlns:p14="http://schemas.microsoft.com/office/powerpoint/2010/main" val="88710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Quality Control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697230" indent="-514350">
              <a:buFont typeface="+mj-lt"/>
              <a:buAutoNum type="arabicPeriod" startAt="2"/>
            </a:pPr>
            <a:r>
              <a:rPr lang="de-CH" dirty="0" err="1"/>
              <a:t>Validate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PDF/A </a:t>
            </a:r>
            <a:r>
              <a:rPr lang="de-CH" dirty="0" err="1"/>
              <a:t>documents</a:t>
            </a:r>
            <a:r>
              <a:rPr lang="de-CH" dirty="0"/>
              <a:t> </a:t>
            </a:r>
            <a:r>
              <a:rPr lang="de-CH" dirty="0" err="1"/>
              <a:t>completely</a:t>
            </a:r>
            <a:endParaRPr lang="de-CH" dirty="0"/>
          </a:p>
          <a:p>
            <a:pPr lvl="1"/>
            <a:r>
              <a:rPr lang="de-CH" dirty="0"/>
              <a:t>PDF/A </a:t>
            </a:r>
            <a:r>
              <a:rPr lang="en-US" dirty="0"/>
              <a:t>(ISO-19005)</a:t>
            </a:r>
            <a:endParaRPr lang="de-CH" dirty="0"/>
          </a:p>
          <a:p>
            <a:pPr lvl="1"/>
            <a:r>
              <a:rPr lang="de-CH" dirty="0"/>
              <a:t>PDF (</a:t>
            </a:r>
            <a:r>
              <a:rPr lang="en-US" dirty="0"/>
              <a:t>ISO-32000)</a:t>
            </a:r>
            <a:endParaRPr lang="de-CH" dirty="0"/>
          </a:p>
          <a:p>
            <a:pPr lvl="1"/>
            <a:r>
              <a:rPr lang="de-CH" dirty="0" err="1"/>
              <a:t>Referenced</a:t>
            </a:r>
            <a:r>
              <a:rPr lang="de-CH" dirty="0"/>
              <a:t> </a:t>
            </a:r>
            <a:r>
              <a:rPr lang="de-CH" dirty="0" err="1"/>
              <a:t>specifications</a:t>
            </a:r>
            <a:r>
              <a:rPr lang="de-CH" dirty="0"/>
              <a:t> (</a:t>
            </a:r>
            <a:r>
              <a:rPr lang="de-CH" dirty="0" err="1"/>
              <a:t>images</a:t>
            </a:r>
            <a:r>
              <a:rPr lang="de-CH" dirty="0"/>
              <a:t>, </a:t>
            </a:r>
            <a:r>
              <a:rPr lang="de-CH" dirty="0" err="1"/>
              <a:t>metadata</a:t>
            </a:r>
            <a:r>
              <a:rPr lang="de-CH" dirty="0"/>
              <a:t>, </a:t>
            </a:r>
            <a:r>
              <a:rPr lang="de-CH" dirty="0" err="1"/>
              <a:t>color</a:t>
            </a:r>
            <a:r>
              <a:rPr lang="de-CH" dirty="0"/>
              <a:t> </a:t>
            </a:r>
            <a:r>
              <a:rPr lang="de-CH" dirty="0" err="1"/>
              <a:t>management</a:t>
            </a:r>
            <a:r>
              <a:rPr lang="de-CH" dirty="0"/>
              <a:t>, </a:t>
            </a:r>
            <a:r>
              <a:rPr lang="de-CH" dirty="0" err="1"/>
              <a:t>fonts</a:t>
            </a:r>
            <a:r>
              <a:rPr lang="de-CH" dirty="0"/>
              <a:t>, </a:t>
            </a:r>
            <a:r>
              <a:rPr lang="de-CH" dirty="0" err="1"/>
              <a:t>signatures</a:t>
            </a:r>
            <a:r>
              <a:rPr lang="de-CH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311641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Quality Control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examples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«</a:t>
            </a:r>
            <a:r>
              <a:rPr lang="de-CH" dirty="0" err="1"/>
              <a:t>bad</a:t>
            </a:r>
            <a:r>
              <a:rPr lang="de-CH" dirty="0"/>
              <a:t>» </a:t>
            </a:r>
            <a:r>
              <a:rPr lang="de-CH" dirty="0" err="1"/>
              <a:t>documents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not </a:t>
            </a:r>
            <a:r>
              <a:rPr lang="de-CH" dirty="0" err="1"/>
              <a:t>validated</a:t>
            </a:r>
            <a:r>
              <a:rPr lang="de-CH" dirty="0"/>
              <a:t> </a:t>
            </a:r>
            <a:r>
              <a:rPr lang="de-CH" dirty="0" err="1"/>
              <a:t>completely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9060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err="1"/>
              <a:t>Convert</a:t>
            </a:r>
            <a:r>
              <a:rPr lang="de-CH" dirty="0"/>
              <a:t> PDF </a:t>
            </a:r>
            <a:r>
              <a:rPr lang="de-CH" dirty="0" err="1"/>
              <a:t>to</a:t>
            </a:r>
            <a:r>
              <a:rPr lang="de-CH" dirty="0"/>
              <a:t> PDF/A</a:t>
            </a:r>
          </a:p>
          <a:p>
            <a:pPr lvl="1"/>
            <a:r>
              <a:rPr lang="en-US" b="1" dirty="0"/>
              <a:t>Take</a:t>
            </a:r>
            <a:r>
              <a:rPr lang="en-US" dirty="0"/>
              <a:t> conform content</a:t>
            </a:r>
          </a:p>
          <a:p>
            <a:pPr lvl="1"/>
            <a:r>
              <a:rPr lang="en-US" b="1" dirty="0"/>
              <a:t>Repair</a:t>
            </a:r>
            <a:r>
              <a:rPr lang="en-US" dirty="0"/>
              <a:t> nonconform content</a:t>
            </a:r>
          </a:p>
          <a:p>
            <a:pPr lvl="2"/>
            <a:r>
              <a:rPr lang="en-US" dirty="0"/>
              <a:t>Corrupt parts (fonts, encodings, …)</a:t>
            </a:r>
          </a:p>
          <a:p>
            <a:pPr lvl="2"/>
            <a:r>
              <a:rPr lang="en-US" dirty="0"/>
              <a:t>Inconsistent data (metadata, fonts, …)</a:t>
            </a:r>
          </a:p>
          <a:p>
            <a:pPr lvl="2"/>
            <a:r>
              <a:rPr lang="en-US" dirty="0"/>
              <a:t>Ambiguous content (form fields, …)</a:t>
            </a:r>
          </a:p>
          <a:p>
            <a:pPr lvl="1"/>
            <a:r>
              <a:rPr lang="en-US" b="1" dirty="0"/>
              <a:t>Remove</a:t>
            </a:r>
            <a:r>
              <a:rPr lang="en-US" dirty="0"/>
              <a:t> prohibited content</a:t>
            </a:r>
          </a:p>
          <a:p>
            <a:pPr lvl="2"/>
            <a:r>
              <a:rPr lang="en-US" dirty="0" err="1"/>
              <a:t>Javascript</a:t>
            </a:r>
            <a:endParaRPr lang="en-US" dirty="0"/>
          </a:p>
          <a:p>
            <a:pPr lvl="2"/>
            <a:r>
              <a:rPr lang="en-US" dirty="0"/>
              <a:t>Transparency (PDF/A-1)</a:t>
            </a:r>
          </a:p>
          <a:p>
            <a:pPr lvl="2"/>
            <a:r>
              <a:rPr lang="en-US" dirty="0"/>
              <a:t>Embedded files (PDF/A-1/2)</a:t>
            </a:r>
          </a:p>
          <a:p>
            <a:pPr lvl="1"/>
            <a:r>
              <a:rPr lang="en-US" b="1" dirty="0"/>
              <a:t>Embed</a:t>
            </a:r>
            <a:r>
              <a:rPr lang="en-US" dirty="0"/>
              <a:t> fonts</a:t>
            </a:r>
          </a:p>
          <a:p>
            <a:endParaRPr lang="en-US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6A4F947-7599-40F0-8BE3-D8E58074A3AF}"/>
              </a:ext>
            </a:extLst>
          </p:cNvPr>
          <p:cNvGrpSpPr/>
          <p:nvPr/>
        </p:nvGrpSpPr>
        <p:grpSpPr>
          <a:xfrm>
            <a:off x="6379096" y="3034680"/>
            <a:ext cx="7775980" cy="2808312"/>
            <a:chOff x="2850704" y="2579992"/>
            <a:chExt cx="8146510" cy="2942130"/>
          </a:xfrm>
        </p:grpSpPr>
        <p:sp>
          <p:nvSpPr>
            <p:cNvPr id="7" name="Rectangle: Single Corner Snipped 8">
              <a:extLst>
                <a:ext uri="{FF2B5EF4-FFF2-40B4-BE49-F238E27FC236}">
                  <a16:creationId xmlns:a16="http://schemas.microsoft.com/office/drawing/2014/main" id="{8E6F5550-1466-4BF1-9662-296D22DD75CD}"/>
                </a:ext>
              </a:extLst>
            </p:cNvPr>
            <p:cNvSpPr/>
            <p:nvPr/>
          </p:nvSpPr>
          <p:spPr>
            <a:xfrm>
              <a:off x="2850704" y="3250704"/>
              <a:ext cx="1080120" cy="1396082"/>
            </a:xfrm>
            <a:prstGeom prst="snip1Rect">
              <a:avLst/>
            </a:prstGeom>
            <a:solidFill>
              <a:schemeClr val="accent3"/>
            </a:solidFill>
            <a:ln w="7620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PDF Document</a:t>
              </a:r>
            </a:p>
          </p:txBody>
        </p:sp>
        <p:grpSp>
          <p:nvGrpSpPr>
            <p:cNvPr id="8" name="Group 32">
              <a:extLst>
                <a:ext uri="{FF2B5EF4-FFF2-40B4-BE49-F238E27FC236}">
                  <a16:creationId xmlns:a16="http://schemas.microsoft.com/office/drawing/2014/main" id="{00F98A98-CF63-4AD6-8D71-47EFFB030650}"/>
                </a:ext>
              </a:extLst>
            </p:cNvPr>
            <p:cNvGrpSpPr/>
            <p:nvPr/>
          </p:nvGrpSpPr>
          <p:grpSpPr>
            <a:xfrm>
              <a:off x="4814468" y="3243041"/>
              <a:ext cx="1080120" cy="1396082"/>
              <a:chOff x="1547664" y="3075806"/>
              <a:chExt cx="1080120" cy="1396082"/>
            </a:xfrm>
          </p:grpSpPr>
          <p:sp>
            <p:nvSpPr>
              <p:cNvPr id="35" name="Rectangle: Single Corner Snipped 15">
                <a:extLst>
                  <a:ext uri="{FF2B5EF4-FFF2-40B4-BE49-F238E27FC236}">
                    <a16:creationId xmlns:a16="http://schemas.microsoft.com/office/drawing/2014/main" id="{DA696687-1BE1-4BB8-85E8-94E61828D257}"/>
                  </a:ext>
                </a:extLst>
              </p:cNvPr>
              <p:cNvSpPr/>
              <p:nvPr/>
            </p:nvSpPr>
            <p:spPr>
              <a:xfrm>
                <a:off x="1547664" y="3075806"/>
                <a:ext cx="1080120" cy="1396082"/>
              </a:xfrm>
              <a:prstGeom prst="snip1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6" name="Right Triangle 11">
                <a:extLst>
                  <a:ext uri="{FF2B5EF4-FFF2-40B4-BE49-F238E27FC236}">
                    <a16:creationId xmlns:a16="http://schemas.microsoft.com/office/drawing/2014/main" id="{997784A2-2B66-42A7-AA0A-11D962B8983A}"/>
                  </a:ext>
                </a:extLst>
              </p:cNvPr>
              <p:cNvSpPr/>
              <p:nvPr/>
            </p:nvSpPr>
            <p:spPr>
              <a:xfrm rot="5400000">
                <a:off x="1537804" y="3229682"/>
                <a:ext cx="576064" cy="4123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23">
                <a:extLst>
                  <a:ext uri="{FF2B5EF4-FFF2-40B4-BE49-F238E27FC236}">
                    <a16:creationId xmlns:a16="http://schemas.microsoft.com/office/drawing/2014/main" id="{0A77EEF6-7F63-46E4-BFC5-F523763049B0}"/>
                  </a:ext>
                </a:extLst>
              </p:cNvPr>
              <p:cNvSpPr/>
              <p:nvPr/>
            </p:nvSpPr>
            <p:spPr>
              <a:xfrm>
                <a:off x="1921669" y="3145631"/>
                <a:ext cx="638175" cy="466725"/>
              </a:xfrm>
              <a:custGeom>
                <a:avLst/>
                <a:gdLst>
                  <a:gd name="connsiteX0" fmla="*/ 169069 w 638175"/>
                  <a:gd name="connsiteY0" fmla="*/ 0 h 466725"/>
                  <a:gd name="connsiteX1" fmla="*/ 492919 w 638175"/>
                  <a:gd name="connsiteY1" fmla="*/ 2382 h 466725"/>
                  <a:gd name="connsiteX2" fmla="*/ 638175 w 638175"/>
                  <a:gd name="connsiteY2" fmla="*/ 135732 h 466725"/>
                  <a:gd name="connsiteX3" fmla="*/ 635794 w 638175"/>
                  <a:gd name="connsiteY3" fmla="*/ 466725 h 466725"/>
                  <a:gd name="connsiteX4" fmla="*/ 0 w 638175"/>
                  <a:gd name="connsiteY4" fmla="*/ 252413 h 466725"/>
                  <a:gd name="connsiteX5" fmla="*/ 169069 w 638175"/>
                  <a:gd name="connsiteY5" fmla="*/ 0 h 466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8175" h="466725">
                    <a:moveTo>
                      <a:pt x="169069" y="0"/>
                    </a:moveTo>
                    <a:lnTo>
                      <a:pt x="492919" y="2382"/>
                    </a:lnTo>
                    <a:lnTo>
                      <a:pt x="638175" y="135732"/>
                    </a:lnTo>
                    <a:cubicBezTo>
                      <a:pt x="637381" y="246063"/>
                      <a:pt x="636588" y="356394"/>
                      <a:pt x="635794" y="466725"/>
                    </a:cubicBezTo>
                    <a:lnTo>
                      <a:pt x="0" y="252413"/>
                    </a:lnTo>
                    <a:lnTo>
                      <a:pt x="169069" y="0"/>
                    </a:lnTo>
                    <a:close/>
                  </a:path>
                </a:pathLst>
              </a:custGeom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25">
                <a:extLst>
                  <a:ext uri="{FF2B5EF4-FFF2-40B4-BE49-F238E27FC236}">
                    <a16:creationId xmlns:a16="http://schemas.microsoft.com/office/drawing/2014/main" id="{9277D2EA-B715-4F9D-9B67-C6DAA48F018F}"/>
                  </a:ext>
                </a:extLst>
              </p:cNvPr>
              <p:cNvSpPr/>
              <p:nvPr/>
            </p:nvSpPr>
            <p:spPr>
              <a:xfrm>
                <a:off x="1631157" y="3458331"/>
                <a:ext cx="928687" cy="631031"/>
              </a:xfrm>
              <a:custGeom>
                <a:avLst/>
                <a:gdLst>
                  <a:gd name="connsiteX0" fmla="*/ 259556 w 928687"/>
                  <a:gd name="connsiteY0" fmla="*/ 0 h 631031"/>
                  <a:gd name="connsiteX1" fmla="*/ 926306 w 928687"/>
                  <a:gd name="connsiteY1" fmla="*/ 216694 h 631031"/>
                  <a:gd name="connsiteX2" fmla="*/ 928687 w 928687"/>
                  <a:gd name="connsiteY2" fmla="*/ 450056 h 631031"/>
                  <a:gd name="connsiteX3" fmla="*/ 14287 w 928687"/>
                  <a:gd name="connsiteY3" fmla="*/ 631031 h 631031"/>
                  <a:gd name="connsiteX4" fmla="*/ 0 w 928687"/>
                  <a:gd name="connsiteY4" fmla="*/ 345281 h 631031"/>
                  <a:gd name="connsiteX5" fmla="*/ 259556 w 928687"/>
                  <a:gd name="connsiteY5" fmla="*/ 0 h 631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8687" h="631031">
                    <a:moveTo>
                      <a:pt x="259556" y="0"/>
                    </a:moveTo>
                    <a:lnTo>
                      <a:pt x="926306" y="216694"/>
                    </a:lnTo>
                    <a:cubicBezTo>
                      <a:pt x="927100" y="294481"/>
                      <a:pt x="927893" y="372269"/>
                      <a:pt x="928687" y="450056"/>
                    </a:cubicBezTo>
                    <a:lnTo>
                      <a:pt x="14287" y="631031"/>
                    </a:lnTo>
                    <a:lnTo>
                      <a:pt x="0" y="345281"/>
                    </a:lnTo>
                    <a:lnTo>
                      <a:pt x="259556" y="0"/>
                    </a:lnTo>
                    <a:close/>
                  </a:path>
                </a:pathLst>
              </a:custGeom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26">
                <a:extLst>
                  <a:ext uri="{FF2B5EF4-FFF2-40B4-BE49-F238E27FC236}">
                    <a16:creationId xmlns:a16="http://schemas.microsoft.com/office/drawing/2014/main" id="{A34F1C50-E685-442E-A357-5CE17F448988}"/>
                  </a:ext>
                </a:extLst>
              </p:cNvPr>
              <p:cNvSpPr/>
              <p:nvPr/>
            </p:nvSpPr>
            <p:spPr>
              <a:xfrm>
                <a:off x="1589038" y="4056979"/>
                <a:ext cx="607219" cy="342900"/>
              </a:xfrm>
              <a:custGeom>
                <a:avLst/>
                <a:gdLst>
                  <a:gd name="connsiteX0" fmla="*/ 126206 w 607219"/>
                  <a:gd name="connsiteY0" fmla="*/ 73819 h 342900"/>
                  <a:gd name="connsiteX1" fmla="*/ 0 w 607219"/>
                  <a:gd name="connsiteY1" fmla="*/ 342900 h 342900"/>
                  <a:gd name="connsiteX2" fmla="*/ 607219 w 607219"/>
                  <a:gd name="connsiteY2" fmla="*/ 340519 h 342900"/>
                  <a:gd name="connsiteX3" fmla="*/ 497681 w 607219"/>
                  <a:gd name="connsiteY3" fmla="*/ 0 h 342900"/>
                  <a:gd name="connsiteX4" fmla="*/ 126206 w 607219"/>
                  <a:gd name="connsiteY4" fmla="*/ 73819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219" h="342900">
                    <a:moveTo>
                      <a:pt x="126206" y="73819"/>
                    </a:moveTo>
                    <a:lnTo>
                      <a:pt x="0" y="342900"/>
                    </a:lnTo>
                    <a:lnTo>
                      <a:pt x="607219" y="340519"/>
                    </a:lnTo>
                    <a:lnTo>
                      <a:pt x="497681" y="0"/>
                    </a:lnTo>
                    <a:lnTo>
                      <a:pt x="126206" y="73819"/>
                    </a:lnTo>
                    <a:close/>
                  </a:path>
                </a:pathLst>
              </a:custGeom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27">
                <a:extLst>
                  <a:ext uri="{FF2B5EF4-FFF2-40B4-BE49-F238E27FC236}">
                    <a16:creationId xmlns:a16="http://schemas.microsoft.com/office/drawing/2014/main" id="{2A7C7C7B-74E6-4DB1-8B23-5AD06B7B3B1B}"/>
                  </a:ext>
                </a:extLst>
              </p:cNvPr>
              <p:cNvSpPr/>
              <p:nvPr/>
            </p:nvSpPr>
            <p:spPr>
              <a:xfrm>
                <a:off x="2166454" y="3991354"/>
                <a:ext cx="383382" cy="423862"/>
              </a:xfrm>
              <a:custGeom>
                <a:avLst/>
                <a:gdLst>
                  <a:gd name="connsiteX0" fmla="*/ 0 w 383382"/>
                  <a:gd name="connsiteY0" fmla="*/ 64294 h 423862"/>
                  <a:gd name="connsiteX1" fmla="*/ 383382 w 383382"/>
                  <a:gd name="connsiteY1" fmla="*/ 0 h 423862"/>
                  <a:gd name="connsiteX2" fmla="*/ 366713 w 383382"/>
                  <a:gd name="connsiteY2" fmla="*/ 423862 h 423862"/>
                  <a:gd name="connsiteX3" fmla="*/ 157163 w 383382"/>
                  <a:gd name="connsiteY3" fmla="*/ 409575 h 423862"/>
                  <a:gd name="connsiteX4" fmla="*/ 0 w 383382"/>
                  <a:gd name="connsiteY4" fmla="*/ 64294 h 423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3382" h="423862">
                    <a:moveTo>
                      <a:pt x="0" y="64294"/>
                    </a:moveTo>
                    <a:lnTo>
                      <a:pt x="383382" y="0"/>
                    </a:lnTo>
                    <a:lnTo>
                      <a:pt x="366713" y="423862"/>
                    </a:lnTo>
                    <a:lnTo>
                      <a:pt x="157163" y="409575"/>
                    </a:lnTo>
                    <a:lnTo>
                      <a:pt x="0" y="64294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Arrow Connector 29">
              <a:extLst>
                <a:ext uri="{FF2B5EF4-FFF2-40B4-BE49-F238E27FC236}">
                  <a16:creationId xmlns:a16="http://schemas.microsoft.com/office/drawing/2014/main" id="{73AFCAF1-1E24-48D2-AA02-07D0B2FDEB72}"/>
                </a:ext>
              </a:extLst>
            </p:cNvPr>
            <p:cNvCxnSpPr>
              <a:cxnSpLocks/>
            </p:cNvCxnSpPr>
            <p:nvPr/>
          </p:nvCxnSpPr>
          <p:spPr>
            <a:xfrm>
              <a:off x="4189307" y="3983059"/>
              <a:ext cx="4099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96">
              <a:extLst>
                <a:ext uri="{FF2B5EF4-FFF2-40B4-BE49-F238E27FC236}">
                  <a16:creationId xmlns:a16="http://schemas.microsoft.com/office/drawing/2014/main" id="{FEAC3FE5-A5A2-49A4-9573-76E774A60B19}"/>
                </a:ext>
              </a:extLst>
            </p:cNvPr>
            <p:cNvGrpSpPr/>
            <p:nvPr/>
          </p:nvGrpSpPr>
          <p:grpSpPr>
            <a:xfrm>
              <a:off x="7982820" y="3243040"/>
              <a:ext cx="1080120" cy="1396082"/>
              <a:chOff x="5220072" y="2715766"/>
              <a:chExt cx="1080120" cy="1396082"/>
            </a:xfrm>
          </p:grpSpPr>
          <p:sp>
            <p:nvSpPr>
              <p:cNvPr id="33" name="Rectangle: Single Corner Snipped 35">
                <a:extLst>
                  <a:ext uri="{FF2B5EF4-FFF2-40B4-BE49-F238E27FC236}">
                    <a16:creationId xmlns:a16="http://schemas.microsoft.com/office/drawing/2014/main" id="{7CDEE080-90B7-4C0E-BE66-93AA03EBEDE7}"/>
                  </a:ext>
                </a:extLst>
              </p:cNvPr>
              <p:cNvSpPr/>
              <p:nvPr/>
            </p:nvSpPr>
            <p:spPr>
              <a:xfrm>
                <a:off x="5220072" y="2715766"/>
                <a:ext cx="1080120" cy="1396082"/>
              </a:xfrm>
              <a:prstGeom prst="snip1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4" name="Right Triangle 43">
                <a:extLst>
                  <a:ext uri="{FF2B5EF4-FFF2-40B4-BE49-F238E27FC236}">
                    <a16:creationId xmlns:a16="http://schemas.microsoft.com/office/drawing/2014/main" id="{FF3E313D-BA5A-4788-8FD6-C9EE53EADE5A}"/>
                  </a:ext>
                </a:extLst>
              </p:cNvPr>
              <p:cNvSpPr/>
              <p:nvPr/>
            </p:nvSpPr>
            <p:spPr>
              <a:xfrm rot="5400000">
                <a:off x="5210212" y="2869643"/>
                <a:ext cx="576064" cy="412328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44">
              <a:extLst>
                <a:ext uri="{FF2B5EF4-FFF2-40B4-BE49-F238E27FC236}">
                  <a16:creationId xmlns:a16="http://schemas.microsoft.com/office/drawing/2014/main" id="{BD688D4C-FBDF-4B80-860B-A0496D71F110}"/>
                </a:ext>
              </a:extLst>
            </p:cNvPr>
            <p:cNvSpPr/>
            <p:nvPr/>
          </p:nvSpPr>
          <p:spPr>
            <a:xfrm>
              <a:off x="8342860" y="3312866"/>
              <a:ext cx="638175" cy="466725"/>
            </a:xfrm>
            <a:custGeom>
              <a:avLst/>
              <a:gdLst>
                <a:gd name="connsiteX0" fmla="*/ 169069 w 638175"/>
                <a:gd name="connsiteY0" fmla="*/ 0 h 466725"/>
                <a:gd name="connsiteX1" fmla="*/ 492919 w 638175"/>
                <a:gd name="connsiteY1" fmla="*/ 2382 h 466725"/>
                <a:gd name="connsiteX2" fmla="*/ 638175 w 638175"/>
                <a:gd name="connsiteY2" fmla="*/ 135732 h 466725"/>
                <a:gd name="connsiteX3" fmla="*/ 635794 w 638175"/>
                <a:gd name="connsiteY3" fmla="*/ 466725 h 466725"/>
                <a:gd name="connsiteX4" fmla="*/ 0 w 638175"/>
                <a:gd name="connsiteY4" fmla="*/ 252413 h 466725"/>
                <a:gd name="connsiteX5" fmla="*/ 169069 w 638175"/>
                <a:gd name="connsiteY5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175" h="466725">
                  <a:moveTo>
                    <a:pt x="169069" y="0"/>
                  </a:moveTo>
                  <a:lnTo>
                    <a:pt x="492919" y="2382"/>
                  </a:lnTo>
                  <a:lnTo>
                    <a:pt x="638175" y="135732"/>
                  </a:lnTo>
                  <a:cubicBezTo>
                    <a:pt x="637381" y="246063"/>
                    <a:pt x="636588" y="356394"/>
                    <a:pt x="635794" y="466725"/>
                  </a:cubicBezTo>
                  <a:lnTo>
                    <a:pt x="0" y="252413"/>
                  </a:lnTo>
                  <a:lnTo>
                    <a:pt x="169069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45">
              <a:extLst>
                <a:ext uri="{FF2B5EF4-FFF2-40B4-BE49-F238E27FC236}">
                  <a16:creationId xmlns:a16="http://schemas.microsoft.com/office/drawing/2014/main" id="{C8F22BC5-6246-4B0A-BDF3-839E1EA38586}"/>
                </a:ext>
              </a:extLst>
            </p:cNvPr>
            <p:cNvSpPr/>
            <p:nvPr/>
          </p:nvSpPr>
          <p:spPr>
            <a:xfrm>
              <a:off x="8058536" y="3634086"/>
              <a:ext cx="928687" cy="631031"/>
            </a:xfrm>
            <a:custGeom>
              <a:avLst/>
              <a:gdLst>
                <a:gd name="connsiteX0" fmla="*/ 259556 w 928687"/>
                <a:gd name="connsiteY0" fmla="*/ 0 h 631031"/>
                <a:gd name="connsiteX1" fmla="*/ 926306 w 928687"/>
                <a:gd name="connsiteY1" fmla="*/ 216694 h 631031"/>
                <a:gd name="connsiteX2" fmla="*/ 928687 w 928687"/>
                <a:gd name="connsiteY2" fmla="*/ 450056 h 631031"/>
                <a:gd name="connsiteX3" fmla="*/ 14287 w 928687"/>
                <a:gd name="connsiteY3" fmla="*/ 631031 h 631031"/>
                <a:gd name="connsiteX4" fmla="*/ 0 w 928687"/>
                <a:gd name="connsiteY4" fmla="*/ 345281 h 631031"/>
                <a:gd name="connsiteX5" fmla="*/ 259556 w 928687"/>
                <a:gd name="connsiteY5" fmla="*/ 0 h 63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8687" h="631031">
                  <a:moveTo>
                    <a:pt x="259556" y="0"/>
                  </a:moveTo>
                  <a:lnTo>
                    <a:pt x="926306" y="216694"/>
                  </a:lnTo>
                  <a:cubicBezTo>
                    <a:pt x="927100" y="294481"/>
                    <a:pt x="927893" y="372269"/>
                    <a:pt x="928687" y="450056"/>
                  </a:cubicBezTo>
                  <a:lnTo>
                    <a:pt x="14287" y="631031"/>
                  </a:lnTo>
                  <a:lnTo>
                    <a:pt x="0" y="345281"/>
                  </a:lnTo>
                  <a:lnTo>
                    <a:pt x="259556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46">
              <a:extLst>
                <a:ext uri="{FF2B5EF4-FFF2-40B4-BE49-F238E27FC236}">
                  <a16:creationId xmlns:a16="http://schemas.microsoft.com/office/drawing/2014/main" id="{F37EA46F-6C34-48EE-AED7-423F2A5923B4}"/>
                </a:ext>
              </a:extLst>
            </p:cNvPr>
            <p:cNvSpPr/>
            <p:nvPr/>
          </p:nvSpPr>
          <p:spPr>
            <a:xfrm>
              <a:off x="8607549" y="4143252"/>
              <a:ext cx="383382" cy="423862"/>
            </a:xfrm>
            <a:custGeom>
              <a:avLst/>
              <a:gdLst>
                <a:gd name="connsiteX0" fmla="*/ 0 w 383382"/>
                <a:gd name="connsiteY0" fmla="*/ 64294 h 423862"/>
                <a:gd name="connsiteX1" fmla="*/ 383382 w 383382"/>
                <a:gd name="connsiteY1" fmla="*/ 0 h 423862"/>
                <a:gd name="connsiteX2" fmla="*/ 366713 w 383382"/>
                <a:gd name="connsiteY2" fmla="*/ 423862 h 423862"/>
                <a:gd name="connsiteX3" fmla="*/ 157163 w 383382"/>
                <a:gd name="connsiteY3" fmla="*/ 409575 h 423862"/>
                <a:gd name="connsiteX4" fmla="*/ 0 w 383382"/>
                <a:gd name="connsiteY4" fmla="*/ 64294 h 423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382" h="423862">
                  <a:moveTo>
                    <a:pt x="0" y="64294"/>
                  </a:moveTo>
                  <a:lnTo>
                    <a:pt x="383382" y="0"/>
                  </a:lnTo>
                  <a:lnTo>
                    <a:pt x="366713" y="423862"/>
                  </a:lnTo>
                  <a:lnTo>
                    <a:pt x="157163" y="409575"/>
                  </a:lnTo>
                  <a:lnTo>
                    <a:pt x="0" y="64294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95">
              <a:extLst>
                <a:ext uri="{FF2B5EF4-FFF2-40B4-BE49-F238E27FC236}">
                  <a16:creationId xmlns:a16="http://schemas.microsoft.com/office/drawing/2014/main" id="{B39D5C54-11E6-4595-A12C-95FD3B798382}"/>
                </a:ext>
              </a:extLst>
            </p:cNvPr>
            <p:cNvGrpSpPr/>
            <p:nvPr/>
          </p:nvGrpSpPr>
          <p:grpSpPr>
            <a:xfrm>
              <a:off x="5095290" y="2579992"/>
              <a:ext cx="3045596" cy="1634195"/>
              <a:chOff x="2332542" y="2052718"/>
              <a:chExt cx="3045596" cy="1634195"/>
            </a:xfrm>
          </p:grpSpPr>
          <p:sp>
            <p:nvSpPr>
              <p:cNvPr id="31" name="Arc 62">
                <a:extLst>
                  <a:ext uri="{FF2B5EF4-FFF2-40B4-BE49-F238E27FC236}">
                    <a16:creationId xmlns:a16="http://schemas.microsoft.com/office/drawing/2014/main" id="{1C76C70C-5C5E-4AF4-B980-C3AE082A4DB8}"/>
                  </a:ext>
                </a:extLst>
              </p:cNvPr>
              <p:cNvSpPr/>
              <p:nvPr/>
            </p:nvSpPr>
            <p:spPr>
              <a:xfrm rot="166737">
                <a:off x="2332542" y="2324756"/>
                <a:ext cx="3045596" cy="1362157"/>
              </a:xfrm>
              <a:prstGeom prst="arc">
                <a:avLst>
                  <a:gd name="adj1" fmla="val 11203925"/>
                  <a:gd name="adj2" fmla="val 21171618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32" name="TextBox 70">
                <a:extLst>
                  <a:ext uri="{FF2B5EF4-FFF2-40B4-BE49-F238E27FC236}">
                    <a16:creationId xmlns:a16="http://schemas.microsoft.com/office/drawing/2014/main" id="{2757E766-070D-4888-B161-BF57F5BF0AFA}"/>
                  </a:ext>
                </a:extLst>
              </p:cNvPr>
              <p:cNvSpPr txBox="1"/>
              <p:nvPr/>
            </p:nvSpPr>
            <p:spPr>
              <a:xfrm>
                <a:off x="3419872" y="2052718"/>
                <a:ext cx="57272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copy</a:t>
                </a:r>
              </a:p>
            </p:txBody>
          </p:sp>
        </p:grpSp>
        <p:grpSp>
          <p:nvGrpSpPr>
            <p:cNvPr id="16" name="Group 97">
              <a:extLst>
                <a:ext uri="{FF2B5EF4-FFF2-40B4-BE49-F238E27FC236}">
                  <a16:creationId xmlns:a16="http://schemas.microsoft.com/office/drawing/2014/main" id="{159EE730-20C5-4FEE-9A32-EF088F7FC25C}"/>
                </a:ext>
              </a:extLst>
            </p:cNvPr>
            <p:cNvGrpSpPr/>
            <p:nvPr/>
          </p:nvGrpSpPr>
          <p:grpSpPr>
            <a:xfrm>
              <a:off x="5841638" y="3248557"/>
              <a:ext cx="2790909" cy="297671"/>
              <a:chOff x="3078890" y="2721283"/>
              <a:chExt cx="2790909" cy="297671"/>
            </a:xfrm>
          </p:grpSpPr>
          <p:cxnSp>
            <p:nvCxnSpPr>
              <p:cNvPr id="29" name="Straight Arrow Connector 65">
                <a:extLst>
                  <a:ext uri="{FF2B5EF4-FFF2-40B4-BE49-F238E27FC236}">
                    <a16:creationId xmlns:a16="http://schemas.microsoft.com/office/drawing/2014/main" id="{E9F72253-9ED1-4A02-AAB9-8994B1735A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890" y="2917230"/>
                <a:ext cx="2790909" cy="1017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71">
                <a:extLst>
                  <a:ext uri="{FF2B5EF4-FFF2-40B4-BE49-F238E27FC236}">
                    <a16:creationId xmlns:a16="http://schemas.microsoft.com/office/drawing/2014/main" id="{2CA30FF2-A0D8-44BD-B3C3-52F94A18F3BD}"/>
                  </a:ext>
                </a:extLst>
              </p:cNvPr>
              <p:cNvSpPr txBox="1"/>
              <p:nvPr/>
            </p:nvSpPr>
            <p:spPr>
              <a:xfrm>
                <a:off x="3488403" y="2721283"/>
                <a:ext cx="125733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copy &amp; repair</a:t>
                </a:r>
              </a:p>
            </p:txBody>
          </p:sp>
        </p:grpSp>
        <p:grpSp>
          <p:nvGrpSpPr>
            <p:cNvPr id="17" name="Group 98">
              <a:extLst>
                <a:ext uri="{FF2B5EF4-FFF2-40B4-BE49-F238E27FC236}">
                  <a16:creationId xmlns:a16="http://schemas.microsoft.com/office/drawing/2014/main" id="{ACB3BD62-3D26-41A2-BE6B-D62A333A363D}"/>
                </a:ext>
              </a:extLst>
            </p:cNvPr>
            <p:cNvGrpSpPr/>
            <p:nvPr/>
          </p:nvGrpSpPr>
          <p:grpSpPr>
            <a:xfrm>
              <a:off x="5846914" y="3718113"/>
              <a:ext cx="2444423" cy="276999"/>
              <a:chOff x="3084166" y="3190839"/>
              <a:chExt cx="2444423" cy="276999"/>
            </a:xfrm>
          </p:grpSpPr>
          <p:cxnSp>
            <p:nvCxnSpPr>
              <p:cNvPr id="27" name="Straight Arrow Connector 72">
                <a:extLst>
                  <a:ext uri="{FF2B5EF4-FFF2-40B4-BE49-F238E27FC236}">
                    <a16:creationId xmlns:a16="http://schemas.microsoft.com/office/drawing/2014/main" id="{B6677727-40BE-415E-8EC5-04EB7EB054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84166" y="3455785"/>
                <a:ext cx="2444423" cy="19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73">
                <a:extLst>
                  <a:ext uri="{FF2B5EF4-FFF2-40B4-BE49-F238E27FC236}">
                    <a16:creationId xmlns:a16="http://schemas.microsoft.com/office/drawing/2014/main" id="{C9520CDC-380A-4416-A480-02F2A665CD99}"/>
                  </a:ext>
                </a:extLst>
              </p:cNvPr>
              <p:cNvSpPr txBox="1"/>
              <p:nvPr/>
            </p:nvSpPr>
            <p:spPr>
              <a:xfrm>
                <a:off x="3484731" y="3190839"/>
                <a:ext cx="125733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copy &amp; repair</a:t>
                </a:r>
              </a:p>
            </p:txBody>
          </p:sp>
        </p:grpSp>
        <p:grpSp>
          <p:nvGrpSpPr>
            <p:cNvPr id="18" name="Group 99">
              <a:extLst>
                <a:ext uri="{FF2B5EF4-FFF2-40B4-BE49-F238E27FC236}">
                  <a16:creationId xmlns:a16="http://schemas.microsoft.com/office/drawing/2014/main" id="{1EB540B9-702D-4902-B674-2022781B0A87}"/>
                </a:ext>
              </a:extLst>
            </p:cNvPr>
            <p:cNvGrpSpPr/>
            <p:nvPr/>
          </p:nvGrpSpPr>
          <p:grpSpPr>
            <a:xfrm>
              <a:off x="5718730" y="3810904"/>
              <a:ext cx="3222261" cy="957125"/>
              <a:chOff x="2955982" y="3283630"/>
              <a:chExt cx="3222261" cy="957125"/>
            </a:xfrm>
          </p:grpSpPr>
          <p:sp>
            <p:nvSpPr>
              <p:cNvPr id="25" name="Arc 75">
                <a:extLst>
                  <a:ext uri="{FF2B5EF4-FFF2-40B4-BE49-F238E27FC236}">
                    <a16:creationId xmlns:a16="http://schemas.microsoft.com/office/drawing/2014/main" id="{D51E6F96-FB4A-40B7-8D54-537AA94B76A8}"/>
                  </a:ext>
                </a:extLst>
              </p:cNvPr>
              <p:cNvSpPr/>
              <p:nvPr/>
            </p:nvSpPr>
            <p:spPr>
              <a:xfrm rot="21412674" flipV="1">
                <a:off x="2955982" y="3283630"/>
                <a:ext cx="3222261" cy="942510"/>
              </a:xfrm>
              <a:prstGeom prst="arc">
                <a:avLst>
                  <a:gd name="adj1" fmla="val 11168787"/>
                  <a:gd name="adj2" fmla="val 21171618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6" name="TextBox 76">
                <a:extLst>
                  <a:ext uri="{FF2B5EF4-FFF2-40B4-BE49-F238E27FC236}">
                    <a16:creationId xmlns:a16="http://schemas.microsoft.com/office/drawing/2014/main" id="{7ADCF92A-F325-478F-BE4B-E092670A3221}"/>
                  </a:ext>
                </a:extLst>
              </p:cNvPr>
              <p:cNvSpPr txBox="1"/>
              <p:nvPr/>
            </p:nvSpPr>
            <p:spPr>
              <a:xfrm>
                <a:off x="3885533" y="3963756"/>
                <a:ext cx="57272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copy</a:t>
                </a:r>
              </a:p>
            </p:txBody>
          </p:sp>
        </p:grpSp>
        <p:grpSp>
          <p:nvGrpSpPr>
            <p:cNvPr id="19" name="Group 100">
              <a:extLst>
                <a:ext uri="{FF2B5EF4-FFF2-40B4-BE49-F238E27FC236}">
                  <a16:creationId xmlns:a16="http://schemas.microsoft.com/office/drawing/2014/main" id="{76B38205-D46A-4180-9D7C-B51777DED5D4}"/>
                </a:ext>
              </a:extLst>
            </p:cNvPr>
            <p:cNvGrpSpPr/>
            <p:nvPr/>
          </p:nvGrpSpPr>
          <p:grpSpPr>
            <a:xfrm>
              <a:off x="5345661" y="4562916"/>
              <a:ext cx="2035944" cy="959206"/>
              <a:chOff x="2582913" y="4035642"/>
              <a:chExt cx="2035944" cy="959206"/>
            </a:xfrm>
          </p:grpSpPr>
          <p:cxnSp>
            <p:nvCxnSpPr>
              <p:cNvPr id="23" name="Connector: Curved 78">
                <a:extLst>
                  <a:ext uri="{FF2B5EF4-FFF2-40B4-BE49-F238E27FC236}">
                    <a16:creationId xmlns:a16="http://schemas.microsoft.com/office/drawing/2014/main" id="{EE114F6F-56C5-4324-A167-50F9D13196D1}"/>
                  </a:ext>
                </a:extLst>
              </p:cNvPr>
              <p:cNvCxnSpPr/>
              <p:nvPr/>
            </p:nvCxnSpPr>
            <p:spPr>
              <a:xfrm>
                <a:off x="2582913" y="4035642"/>
                <a:ext cx="2035944" cy="748821"/>
              </a:xfrm>
              <a:prstGeom prst="curvedConnector3">
                <a:avLst>
                  <a:gd name="adj1" fmla="val -13471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arrow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89">
                <a:extLst>
                  <a:ext uri="{FF2B5EF4-FFF2-40B4-BE49-F238E27FC236}">
                    <a16:creationId xmlns:a16="http://schemas.microsoft.com/office/drawing/2014/main" id="{526EC2BB-50E9-4CC8-8FA7-E7192AF701C6}"/>
                  </a:ext>
                </a:extLst>
              </p:cNvPr>
              <p:cNvSpPr txBox="1"/>
              <p:nvPr/>
            </p:nvSpPr>
            <p:spPr>
              <a:xfrm>
                <a:off x="3537468" y="4717849"/>
                <a:ext cx="786049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Open Sans Extrabold" panose="020B0906030804020204" pitchFamily="34" charset="0"/>
                    <a:ea typeface="Open Sans Extrabold" panose="020B0906030804020204" pitchFamily="34" charset="0"/>
                    <a:cs typeface="Open Sans Extrabold" panose="020B0906030804020204" pitchFamily="34" charset="0"/>
                  </a:rPr>
                  <a:t>remove</a:t>
                </a:r>
              </a:p>
            </p:txBody>
          </p:sp>
        </p:grpSp>
        <p:sp>
          <p:nvSpPr>
            <p:cNvPr id="20" name="Freeform: Shape 90">
              <a:extLst>
                <a:ext uri="{FF2B5EF4-FFF2-40B4-BE49-F238E27FC236}">
                  <a16:creationId xmlns:a16="http://schemas.microsoft.com/office/drawing/2014/main" id="{0C9B1927-2ED7-4167-BDE3-2EBDA8338141}"/>
                </a:ext>
              </a:extLst>
            </p:cNvPr>
            <p:cNvSpPr/>
            <p:nvPr/>
          </p:nvSpPr>
          <p:spPr>
            <a:xfrm>
              <a:off x="7396759" y="5099669"/>
              <a:ext cx="607219" cy="342900"/>
            </a:xfrm>
            <a:custGeom>
              <a:avLst/>
              <a:gdLst>
                <a:gd name="connsiteX0" fmla="*/ 126206 w 607219"/>
                <a:gd name="connsiteY0" fmla="*/ 73819 h 342900"/>
                <a:gd name="connsiteX1" fmla="*/ 0 w 607219"/>
                <a:gd name="connsiteY1" fmla="*/ 342900 h 342900"/>
                <a:gd name="connsiteX2" fmla="*/ 607219 w 607219"/>
                <a:gd name="connsiteY2" fmla="*/ 340519 h 342900"/>
                <a:gd name="connsiteX3" fmla="*/ 497681 w 607219"/>
                <a:gd name="connsiteY3" fmla="*/ 0 h 342900"/>
                <a:gd name="connsiteX4" fmla="*/ 126206 w 607219"/>
                <a:gd name="connsiteY4" fmla="*/ 73819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219" h="342900">
                  <a:moveTo>
                    <a:pt x="126206" y="73819"/>
                  </a:moveTo>
                  <a:lnTo>
                    <a:pt x="0" y="342900"/>
                  </a:lnTo>
                  <a:lnTo>
                    <a:pt x="607219" y="340519"/>
                  </a:lnTo>
                  <a:lnTo>
                    <a:pt x="497681" y="0"/>
                  </a:lnTo>
                  <a:lnTo>
                    <a:pt x="126206" y="73819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Single Corner Snipped 104">
              <a:extLst>
                <a:ext uri="{FF2B5EF4-FFF2-40B4-BE49-F238E27FC236}">
                  <a16:creationId xmlns:a16="http://schemas.microsoft.com/office/drawing/2014/main" id="{04B747D2-873E-4D69-A901-415A1E11A26A}"/>
                </a:ext>
              </a:extLst>
            </p:cNvPr>
            <p:cNvSpPr/>
            <p:nvPr/>
          </p:nvSpPr>
          <p:spPr>
            <a:xfrm>
              <a:off x="9917094" y="3267427"/>
              <a:ext cx="1080120" cy="1396082"/>
            </a:xfrm>
            <a:prstGeom prst="snip1Rect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PDF/A Document</a:t>
              </a:r>
            </a:p>
          </p:txBody>
        </p:sp>
        <p:cxnSp>
          <p:nvCxnSpPr>
            <p:cNvPr id="22" name="Straight Arrow Connector 107">
              <a:extLst>
                <a:ext uri="{FF2B5EF4-FFF2-40B4-BE49-F238E27FC236}">
                  <a16:creationId xmlns:a16="http://schemas.microsoft.com/office/drawing/2014/main" id="{38C2B635-3AF9-4B3E-B358-25910C258CFB}"/>
                </a:ext>
              </a:extLst>
            </p:cNvPr>
            <p:cNvCxnSpPr>
              <a:cxnSpLocks/>
            </p:cNvCxnSpPr>
            <p:nvPr/>
          </p:nvCxnSpPr>
          <p:spPr>
            <a:xfrm>
              <a:off x="9301875" y="3963049"/>
              <a:ext cx="40993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820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examples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failed</a:t>
            </a:r>
            <a:r>
              <a:rPr lang="de-CH" dirty="0"/>
              <a:t> PDF </a:t>
            </a:r>
            <a:r>
              <a:rPr lang="de-CH" dirty="0" err="1"/>
              <a:t>to</a:t>
            </a:r>
            <a:r>
              <a:rPr lang="de-CH" dirty="0"/>
              <a:t> PDF/A </a:t>
            </a:r>
            <a:r>
              <a:rPr lang="de-CH" dirty="0" err="1"/>
              <a:t>conversion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34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Convert mail / HTML to PDF/A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Conversion not clear</a:t>
            </a:r>
            <a:endParaRPr lang="en-US" dirty="0"/>
          </a:p>
          <a:p>
            <a:pPr lvl="1"/>
            <a:r>
              <a:rPr lang="en-US" b="1" dirty="0"/>
              <a:t>Define</a:t>
            </a:r>
            <a:r>
              <a:rPr lang="en-US" dirty="0"/>
              <a:t> the expected result first!</a:t>
            </a:r>
          </a:p>
          <a:p>
            <a:pPr lvl="2"/>
            <a:r>
              <a:rPr lang="en-US" dirty="0"/>
              <a:t>How should it look?</a:t>
            </a:r>
          </a:p>
          <a:p>
            <a:pPr lvl="3"/>
            <a:r>
              <a:rPr lang="en-US" dirty="0"/>
              <a:t>cover page, paper size, portrait vs. landscape, html formatting</a:t>
            </a:r>
          </a:p>
          <a:p>
            <a:pPr lvl="2"/>
            <a:r>
              <a:rPr lang="en-US" dirty="0"/>
              <a:t>What should happen with attachments? </a:t>
            </a:r>
          </a:p>
        </p:txBody>
      </p:sp>
    </p:spTree>
    <p:extLst>
      <p:ext uri="{BB962C8B-B14F-4D97-AF65-F5344CB8AC3E}">
        <p14:creationId xmlns:p14="http://schemas.microsoft.com/office/powerpoint/2010/main" val="2245705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examples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failed</a:t>
            </a:r>
            <a:r>
              <a:rPr lang="de-CH" dirty="0"/>
              <a:t> mail/HTML </a:t>
            </a:r>
            <a:r>
              <a:rPr lang="de-CH" dirty="0" err="1"/>
              <a:t>to</a:t>
            </a:r>
            <a:r>
              <a:rPr lang="de-CH" dirty="0"/>
              <a:t> PDF/A </a:t>
            </a:r>
            <a:r>
              <a:rPr lang="de-CH" dirty="0" err="1"/>
              <a:t>conversion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34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image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PDF/A, </a:t>
            </a:r>
            <a:r>
              <a:rPr lang="de-CH" dirty="0" err="1"/>
              <a:t>office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PDF/A</a:t>
            </a:r>
          </a:p>
        </p:txBody>
      </p:sp>
    </p:spTree>
    <p:extLst>
      <p:ext uri="{BB962C8B-B14F-4D97-AF65-F5344CB8AC3E}">
        <p14:creationId xmlns:p14="http://schemas.microsoft.com/office/powerpoint/2010/main" val="661251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Conversion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use</a:t>
            </a:r>
            <a:r>
              <a:rPr lang="de-CH" dirty="0"/>
              <a:t> high-quality </a:t>
            </a:r>
            <a:r>
              <a:rPr lang="de-CH" dirty="0" err="1"/>
              <a:t>converter</a:t>
            </a:r>
            <a:endParaRPr lang="de-CH" dirty="0"/>
          </a:p>
          <a:p>
            <a:pPr marL="18288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5510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Automation / </a:t>
            </a:r>
            <a:r>
              <a:rPr lang="de-CH" dirty="0" err="1"/>
              <a:t>Process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Carefully</a:t>
            </a:r>
            <a:r>
              <a:rPr lang="de-CH" dirty="0"/>
              <a:t> </a:t>
            </a:r>
            <a:r>
              <a:rPr lang="de-CH" dirty="0" err="1"/>
              <a:t>analyze</a:t>
            </a:r>
            <a:r>
              <a:rPr lang="de-CH" dirty="0"/>
              <a:t> and design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process</a:t>
            </a:r>
            <a:endParaRPr lang="de-CH" dirty="0"/>
          </a:p>
          <a:p>
            <a:pPr lvl="1"/>
            <a:r>
              <a:rPr lang="de-CH" dirty="0"/>
              <a:t>Error </a:t>
            </a:r>
            <a:r>
              <a:rPr lang="de-CH" dirty="0" err="1"/>
              <a:t>handling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important</a:t>
            </a:r>
            <a:endParaRPr lang="de-CH" dirty="0"/>
          </a:p>
          <a:p>
            <a:r>
              <a:rPr lang="de-CH" dirty="0" err="1"/>
              <a:t>Optimize</a:t>
            </a:r>
            <a:r>
              <a:rPr lang="de-CH" dirty="0"/>
              <a:t> </a:t>
            </a:r>
            <a:r>
              <a:rPr lang="de-CH" dirty="0" err="1"/>
              <a:t>integration</a:t>
            </a:r>
            <a:endParaRPr lang="de-CH" dirty="0"/>
          </a:p>
          <a:p>
            <a:pPr lvl="1"/>
            <a:r>
              <a:rPr lang="de-CH" dirty="0"/>
              <a:t>Tools </a:t>
            </a:r>
            <a:r>
              <a:rPr lang="de-CH" dirty="0" err="1"/>
              <a:t>should</a:t>
            </a:r>
            <a:r>
              <a:rPr lang="de-CH" dirty="0"/>
              <a:t> </a:t>
            </a:r>
            <a:r>
              <a:rPr lang="de-CH" dirty="0" err="1"/>
              <a:t>interact</a:t>
            </a:r>
            <a:r>
              <a:rPr lang="de-CH" dirty="0"/>
              <a:t> </a:t>
            </a:r>
            <a:r>
              <a:rPr lang="de-CH" dirty="0" err="1"/>
              <a:t>smoothly</a:t>
            </a:r>
            <a:endParaRPr lang="de-CH" dirty="0"/>
          </a:p>
          <a:p>
            <a:pPr lvl="1"/>
            <a:r>
              <a:rPr lang="de-CH" dirty="0"/>
              <a:t>Factory vs. </a:t>
            </a:r>
            <a:r>
              <a:rPr lang="de-CH" dirty="0" err="1"/>
              <a:t>single</a:t>
            </a:r>
            <a:r>
              <a:rPr lang="de-CH" dirty="0"/>
              <a:t> </a:t>
            </a:r>
            <a:r>
              <a:rPr lang="de-CH" dirty="0" err="1"/>
              <a:t>components</a:t>
            </a:r>
            <a:endParaRPr lang="de-CH" dirty="0"/>
          </a:p>
          <a:p>
            <a:r>
              <a:rPr lang="de-CH" dirty="0" err="1"/>
              <a:t>Optimize</a:t>
            </a:r>
            <a:r>
              <a:rPr lang="de-CH" dirty="0"/>
              <a:t> </a:t>
            </a:r>
            <a:r>
              <a:rPr lang="de-CH" dirty="0" err="1"/>
              <a:t>quality</a:t>
            </a:r>
            <a:endParaRPr lang="de-CH" dirty="0"/>
          </a:p>
          <a:p>
            <a:pPr lvl="1"/>
            <a:r>
              <a:rPr lang="de-CH" dirty="0"/>
              <a:t>Care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quality</a:t>
            </a:r>
            <a:r>
              <a:rPr lang="de-CH" dirty="0"/>
              <a:t> at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step</a:t>
            </a:r>
            <a:endParaRPr lang="de-CH" dirty="0"/>
          </a:p>
          <a:p>
            <a:pPr lvl="1"/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weak</a:t>
            </a:r>
            <a:r>
              <a:rPr lang="de-CH" dirty="0"/>
              <a:t> link </a:t>
            </a:r>
            <a:r>
              <a:rPr lang="de-CH" dirty="0" err="1"/>
              <a:t>can</a:t>
            </a:r>
            <a:r>
              <a:rPr lang="de-CH" dirty="0"/>
              <a:t> break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chain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95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4C6D1B-FB68-4751-A77E-CB46069BC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C71AF3-531D-40E9-B2E2-6DA17D8D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4C5E97-8DD2-4808-9ED2-D926B738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Use Case 1: </a:t>
            </a:r>
            <a:r>
              <a:rPr lang="de-CH" dirty="0" err="1"/>
              <a:t>Conversion</a:t>
            </a:r>
            <a:endParaRPr lang="en-US" dirty="0"/>
          </a:p>
        </p:txBody>
      </p:sp>
      <p:pic>
        <p:nvPicPr>
          <p:cNvPr id="9" name="Inhaltsplatzhalter 8" descr="Ein Bild, das Gerät enthält.&#10;&#10;Automatisch generierte Beschreibung">
            <a:extLst>
              <a:ext uri="{FF2B5EF4-FFF2-40B4-BE49-F238E27FC236}">
                <a16:creationId xmlns:a16="http://schemas.microsoft.com/office/drawing/2014/main" id="{CE33D3E8-BD79-4E93-A103-E617517ABFE4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3260728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Automation / </a:t>
            </a:r>
            <a:r>
              <a:rPr lang="de-CH" dirty="0" err="1"/>
              <a:t>Process</a:t>
            </a:r>
            <a:r>
              <a:rPr lang="de-CH" dirty="0"/>
              <a:t>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Optimize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experience</a:t>
            </a:r>
            <a:endParaRPr lang="de-CH" dirty="0"/>
          </a:p>
          <a:p>
            <a:pPr lvl="1"/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it’s</a:t>
            </a:r>
            <a:r>
              <a:rPr lang="de-CH" dirty="0"/>
              <a:t> a </a:t>
            </a:r>
            <a:r>
              <a:rPr lang="de-CH" dirty="0" err="1"/>
              <a:t>hassle</a:t>
            </a:r>
            <a:r>
              <a:rPr lang="de-CH" dirty="0"/>
              <a:t>, </a:t>
            </a:r>
            <a:r>
              <a:rPr lang="de-CH" dirty="0" err="1"/>
              <a:t>people</a:t>
            </a:r>
            <a:r>
              <a:rPr lang="de-CH" dirty="0"/>
              <a:t> will not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tools</a:t>
            </a:r>
            <a:endParaRPr lang="de-CH" dirty="0"/>
          </a:p>
          <a:p>
            <a:pPr lvl="1"/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they</a:t>
            </a:r>
            <a:r>
              <a:rPr lang="de-CH" dirty="0"/>
              <a:t> will </a:t>
            </a:r>
            <a:r>
              <a:rPr lang="de-CH" dirty="0" err="1"/>
              <a:t>try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cheat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system</a:t>
            </a:r>
            <a:endParaRPr lang="de-CH" dirty="0"/>
          </a:p>
          <a:p>
            <a:pPr lvl="1"/>
            <a:r>
              <a:rPr lang="de-CH" dirty="0" err="1"/>
              <a:t>Make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easy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get</a:t>
            </a:r>
            <a:r>
              <a:rPr lang="de-CH" dirty="0"/>
              <a:t> </a:t>
            </a:r>
            <a:r>
              <a:rPr lang="de-CH" dirty="0" err="1"/>
              <a:t>help</a:t>
            </a:r>
            <a:endParaRPr lang="de-CH" dirty="0"/>
          </a:p>
          <a:p>
            <a:r>
              <a:rPr lang="de-CH" dirty="0" err="1"/>
              <a:t>Educate</a:t>
            </a:r>
            <a:r>
              <a:rPr lang="de-CH" dirty="0"/>
              <a:t> </a:t>
            </a:r>
            <a:r>
              <a:rPr lang="de-CH" dirty="0" err="1"/>
              <a:t>yourself</a:t>
            </a:r>
            <a:r>
              <a:rPr lang="de-CH" dirty="0"/>
              <a:t> and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users</a:t>
            </a:r>
            <a:endParaRPr lang="de-CH" dirty="0"/>
          </a:p>
          <a:p>
            <a:pPr lvl="1"/>
            <a:r>
              <a:rPr lang="de-CH" dirty="0" err="1"/>
              <a:t>Know</a:t>
            </a:r>
            <a:r>
              <a:rPr lang="de-CH" dirty="0"/>
              <a:t>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tools</a:t>
            </a:r>
            <a:endParaRPr lang="de-CH" dirty="0"/>
          </a:p>
          <a:p>
            <a:pPr lvl="1"/>
            <a:r>
              <a:rPr lang="de-CH" dirty="0"/>
              <a:t>Use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tools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right</a:t>
            </a:r>
            <a:r>
              <a:rPr lang="de-CH" dirty="0"/>
              <a:t> </a:t>
            </a:r>
            <a:r>
              <a:rPr lang="de-CH" dirty="0" err="1"/>
              <a:t>way</a:t>
            </a:r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7419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C01791-9AE2-418B-A370-09E2AA2BB9F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fontAlgn="ctr"/>
            <a:r>
              <a:rPr lang="de-CH" dirty="0" err="1"/>
              <a:t>Know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problem</a:t>
            </a:r>
            <a:endParaRPr lang="de-CH" dirty="0"/>
          </a:p>
          <a:p>
            <a:pPr fontAlgn="ctr"/>
            <a:r>
              <a:rPr lang="de-CH" dirty="0"/>
              <a:t>Create </a:t>
            </a:r>
            <a:r>
              <a:rPr lang="de-CH" dirty="0" err="1"/>
              <a:t>fitting</a:t>
            </a:r>
            <a:r>
              <a:rPr lang="de-CH" dirty="0"/>
              <a:t> </a:t>
            </a:r>
            <a:r>
              <a:rPr lang="de-CH" dirty="0" err="1"/>
              <a:t>process</a:t>
            </a:r>
            <a:r>
              <a:rPr lang="de-CH" dirty="0"/>
              <a:t> / </a:t>
            </a:r>
            <a:r>
              <a:rPr lang="de-CH" dirty="0" err="1"/>
              <a:t>solution</a:t>
            </a:r>
            <a:endParaRPr lang="de-CH" dirty="0"/>
          </a:p>
          <a:p>
            <a:pPr fontAlgn="ctr"/>
            <a:r>
              <a:rPr lang="de-CH" dirty="0" err="1"/>
              <a:t>Build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solution</a:t>
            </a:r>
            <a:endParaRPr lang="de-CH" dirty="0"/>
          </a:p>
          <a:p>
            <a:pPr fontAlgn="ctr"/>
            <a:r>
              <a:rPr lang="de-CH" dirty="0" err="1"/>
              <a:t>Get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love</a:t>
            </a:r>
            <a:r>
              <a:rPr lang="de-CH" dirty="0"/>
              <a:t> and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solution</a:t>
            </a:r>
            <a:endParaRPr lang="de-CH" dirty="0"/>
          </a:p>
          <a:p>
            <a:pPr fontAlgn="ctr"/>
            <a:r>
              <a:rPr lang="de-CH" dirty="0"/>
              <a:t>Care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solution</a:t>
            </a:r>
            <a:r>
              <a:rPr lang="de-CH" dirty="0"/>
              <a:t> </a:t>
            </a:r>
            <a:r>
              <a:rPr lang="de-CH" dirty="0" err="1"/>
              <a:t>continuously</a:t>
            </a:r>
            <a:endParaRPr lang="de-CH" dirty="0"/>
          </a:p>
          <a:p>
            <a:pPr fontAlgn="ctr"/>
            <a:endParaRPr lang="de-CH" dirty="0"/>
          </a:p>
          <a:p>
            <a:pPr marL="182880" indent="0" fontAlgn="ctr">
              <a:buNone/>
            </a:pPr>
            <a:r>
              <a:rPr lang="de-CH" dirty="0" err="1"/>
              <a:t>There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general</a:t>
            </a:r>
            <a:r>
              <a:rPr lang="de-CH" dirty="0"/>
              <a:t> </a:t>
            </a:r>
            <a:r>
              <a:rPr lang="de-CH" dirty="0" err="1"/>
              <a:t>solution</a:t>
            </a:r>
            <a:r>
              <a:rPr lang="de-CH" dirty="0"/>
              <a:t>!  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In a </a:t>
            </a:r>
            <a:r>
              <a:rPr lang="de-CH" dirty="0" err="1"/>
              <a:t>nutshell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74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Size </a:t>
            </a:r>
            <a:r>
              <a:rPr lang="de-CH" dirty="0" err="1"/>
              <a:t>doesn’t</a:t>
            </a:r>
            <a:r>
              <a:rPr lang="de-CH" dirty="0"/>
              <a:t> matter…</a:t>
            </a:r>
            <a:endParaRPr lang="en-US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021EA6CA-DF7A-4399-98A6-0354F7D6F667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1129647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… but </a:t>
            </a:r>
            <a:r>
              <a:rPr lang="de-CH" dirty="0" err="1"/>
              <a:t>quality</a:t>
            </a:r>
            <a:r>
              <a:rPr lang="de-CH" dirty="0"/>
              <a:t> </a:t>
            </a:r>
            <a:r>
              <a:rPr lang="de-CH" dirty="0" err="1"/>
              <a:t>does</a:t>
            </a:r>
            <a:r>
              <a:rPr lang="de-CH" dirty="0"/>
              <a:t>. All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way</a:t>
            </a:r>
            <a:r>
              <a:rPr lang="de-CH" dirty="0"/>
              <a:t>.</a:t>
            </a:r>
            <a:endParaRPr lang="en-US" dirty="0"/>
          </a:p>
        </p:txBody>
      </p:sp>
      <p:pic>
        <p:nvPicPr>
          <p:cNvPr id="25" name="Inhaltsplatzhalter 24">
            <a:extLst>
              <a:ext uri="{FF2B5EF4-FFF2-40B4-BE49-F238E27FC236}">
                <a16:creationId xmlns:a16="http://schemas.microsoft.com/office/drawing/2014/main" id="{356E5B46-B49F-48AA-AA0A-F3A4174D2A2F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350567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4C6D1B-FB68-4751-A77E-CB46069BC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C71AF3-531D-40E9-B2E2-6DA17D8D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4C5E97-8DD2-4808-9ED2-D926B738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Use Case 2: Quality Control</a:t>
            </a:r>
            <a:endParaRPr lang="en-US" dirty="0"/>
          </a:p>
        </p:txBody>
      </p:sp>
      <p:pic>
        <p:nvPicPr>
          <p:cNvPr id="13" name="Inhaltsplatzhalter 12" descr="Ein Bild, das Uhr enthält.&#10;&#10;Automatisch generierte Beschreibung">
            <a:extLst>
              <a:ext uri="{FF2B5EF4-FFF2-40B4-BE49-F238E27FC236}">
                <a16:creationId xmlns:a16="http://schemas.microsoft.com/office/drawing/2014/main" id="{49BFA885-88FC-4ED9-9855-822120A8666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418035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54C6D1B-FB68-4751-A77E-CB46069BC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C71AF3-531D-40E9-B2E2-6DA17D8D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F4C5E97-8DD2-4808-9ED2-D926B738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Use Case 3: Automation</a:t>
            </a:r>
            <a:endParaRPr lang="en-US" dirty="0"/>
          </a:p>
        </p:txBody>
      </p:sp>
      <p:pic>
        <p:nvPicPr>
          <p:cNvPr id="13" name="Inhaltsplatzhalter 12" descr="Ein Bild, das Uhr enthält.&#10;&#10;Automatisch generierte Beschreibung">
            <a:extLst>
              <a:ext uri="{FF2B5EF4-FFF2-40B4-BE49-F238E27FC236}">
                <a16:creationId xmlns:a16="http://schemas.microsoft.com/office/drawing/2014/main" id="{081CE5A6-2C55-44EB-8DA3-10694053C72A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63360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Solution</a:t>
            </a:r>
            <a:endParaRPr lang="en-US" dirty="0"/>
          </a:p>
        </p:txBody>
      </p:sp>
      <p:pic>
        <p:nvPicPr>
          <p:cNvPr id="8" name="Inhaltsplatzhalter 7" descr="Ein Bild, das Objekt, Uhr, Schild, Raum enthält.&#10;&#10;Automatisch generierte Beschreibung">
            <a:extLst>
              <a:ext uri="{FF2B5EF4-FFF2-40B4-BE49-F238E27FC236}">
                <a16:creationId xmlns:a16="http://schemas.microsoft.com/office/drawing/2014/main" id="{CC04CB01-1067-4CBD-9932-86A152E3C0FF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11887200" cy="4953000"/>
          </a:xfrm>
        </p:spPr>
      </p:pic>
    </p:spTree>
    <p:extLst>
      <p:ext uri="{BB962C8B-B14F-4D97-AF65-F5344CB8AC3E}">
        <p14:creationId xmlns:p14="http://schemas.microsoft.com/office/powerpoint/2010/main" val="117491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Quality Control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697230" indent="-514350">
              <a:buFont typeface="+mj-lt"/>
              <a:buAutoNum type="arabicPeriod"/>
            </a:pPr>
            <a:r>
              <a:rPr lang="de-CH" dirty="0" err="1"/>
              <a:t>Ensure</a:t>
            </a:r>
            <a:r>
              <a:rPr lang="de-CH" dirty="0"/>
              <a:t> high-quality </a:t>
            </a:r>
            <a:r>
              <a:rPr lang="de-CH" dirty="0" err="1"/>
              <a:t>input</a:t>
            </a:r>
            <a:r>
              <a:rPr lang="de-CH" dirty="0"/>
              <a:t> </a:t>
            </a:r>
            <a:r>
              <a:rPr lang="de-CH" dirty="0" err="1"/>
              <a:t>documents</a:t>
            </a:r>
            <a:endParaRPr lang="de-CH" dirty="0"/>
          </a:p>
          <a:p>
            <a:pPr lvl="1"/>
            <a:r>
              <a:rPr lang="de-CH" dirty="0"/>
              <a:t>Format, </a:t>
            </a:r>
            <a:r>
              <a:rPr lang="de-CH" dirty="0" err="1"/>
              <a:t>image</a:t>
            </a:r>
            <a:r>
              <a:rPr lang="de-CH" dirty="0"/>
              <a:t> </a:t>
            </a:r>
            <a:r>
              <a:rPr lang="de-CH" dirty="0" err="1"/>
              <a:t>compression</a:t>
            </a:r>
            <a:r>
              <a:rPr lang="de-CH" dirty="0"/>
              <a:t>, </a:t>
            </a:r>
            <a:r>
              <a:rPr lang="de-CH" dirty="0" err="1"/>
              <a:t>resolution</a:t>
            </a:r>
            <a:endParaRPr lang="de-CH" dirty="0"/>
          </a:p>
          <a:p>
            <a:pPr lvl="1"/>
            <a:r>
              <a:rPr lang="de-CH" dirty="0"/>
              <a:t>PDF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great</a:t>
            </a:r>
            <a:r>
              <a:rPr lang="de-CH" dirty="0"/>
              <a:t>…</a:t>
            </a:r>
          </a:p>
          <a:p>
            <a:pPr lvl="2"/>
            <a:r>
              <a:rPr lang="en-US" dirty="0"/>
              <a:t>Standardized, viewable on many devices</a:t>
            </a:r>
          </a:p>
          <a:p>
            <a:pPr lvl="2"/>
            <a:r>
              <a:rPr lang="en-US" dirty="0"/>
              <a:t>Structured objects: Text, raster and vector graphics</a:t>
            </a:r>
          </a:p>
          <a:p>
            <a:pPr lvl="2"/>
            <a:r>
              <a:rPr lang="en-US" dirty="0"/>
              <a:t>Saves storage space in archives (TIFF replacement)</a:t>
            </a:r>
            <a:endParaRPr lang="de-CH" dirty="0"/>
          </a:p>
          <a:p>
            <a:pPr lvl="1"/>
            <a:r>
              <a:rPr lang="de-CH" dirty="0"/>
              <a:t>…but not </a:t>
            </a:r>
            <a:r>
              <a:rPr lang="de-CH" dirty="0" err="1"/>
              <a:t>enough</a:t>
            </a:r>
            <a:r>
              <a:rPr lang="de-CH" dirty="0"/>
              <a:t> </a:t>
            </a:r>
            <a:r>
              <a:rPr lang="de-CH" dirty="0">
                <a:sym typeface="Wingdings" panose="05000000000000000000" pitchFamily="2" charset="2"/>
              </a:rPr>
              <a:t> </a:t>
            </a:r>
            <a:r>
              <a:rPr lang="de-CH" dirty="0" err="1">
                <a:sym typeface="Wingdings" panose="05000000000000000000" pitchFamily="2" charset="2"/>
              </a:rPr>
              <a:t>use</a:t>
            </a:r>
            <a:r>
              <a:rPr lang="de-CH" dirty="0">
                <a:sym typeface="Wingdings" panose="05000000000000000000" pitchFamily="2" charset="2"/>
              </a:rPr>
              <a:t> PDF/A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561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0CAA3C7-897E-48FA-8CCF-9F2ACD187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643-4BC2-4B31-BCA2-7AE69F3534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AFBEC57-D2E7-4056-89E3-445DE50D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2020, PDF Association</a:t>
            </a: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ABB1FD-02C7-4075-8A08-D75F3E8B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Quality Control –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To</a:t>
            </a: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42A1E64-93E2-4746-8DA7-0B04885614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de-CH" dirty="0"/>
              <a:t>TODO: </a:t>
            </a:r>
            <a:r>
              <a:rPr lang="de-CH" dirty="0" err="1"/>
              <a:t>examples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«</a:t>
            </a:r>
            <a:r>
              <a:rPr lang="de-CH" dirty="0" err="1"/>
              <a:t>bad</a:t>
            </a:r>
            <a:r>
              <a:rPr lang="de-CH" dirty="0"/>
              <a:t>» PDF </a:t>
            </a:r>
            <a:r>
              <a:rPr lang="de-CH" dirty="0" err="1"/>
              <a:t>documents</a:t>
            </a:r>
            <a:r>
              <a:rPr lang="de-CH" dirty="0"/>
              <a:t> and </a:t>
            </a:r>
            <a:r>
              <a:rPr lang="de-CH" dirty="0" err="1"/>
              <a:t>why</a:t>
            </a:r>
            <a:r>
              <a:rPr lang="de-CH" dirty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should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PDF/A</a:t>
            </a:r>
          </a:p>
        </p:txBody>
      </p:sp>
    </p:spTree>
    <p:extLst>
      <p:ext uri="{BB962C8B-B14F-4D97-AF65-F5344CB8AC3E}">
        <p14:creationId xmlns:p14="http://schemas.microsoft.com/office/powerpoint/2010/main" val="250805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96C0F-7BE5-4149-934E-A52E5FAB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PDF/A</a:t>
            </a:r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79D5CCE5-5A94-4576-AF2E-DDF05CF0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Inherits the benefits of PDF</a:t>
            </a:r>
          </a:p>
          <a:p>
            <a:r>
              <a:rPr lang="en-US" dirty="0"/>
              <a:t>And preserves visual appearance</a:t>
            </a:r>
          </a:p>
          <a:p>
            <a:pPr lvl="1"/>
            <a:r>
              <a:rPr lang="en-US" dirty="0"/>
              <a:t>No document modification through scripts or other means</a:t>
            </a:r>
          </a:p>
          <a:p>
            <a:pPr lvl="1"/>
            <a:r>
              <a:rPr lang="en-US" dirty="0"/>
              <a:t>All fonts of visual text are embedded</a:t>
            </a:r>
          </a:p>
          <a:p>
            <a:pPr lvl="1"/>
            <a:r>
              <a:rPr lang="en-US" dirty="0"/>
              <a:t>No external or alternate resources (images)</a:t>
            </a:r>
          </a:p>
          <a:p>
            <a:pPr lvl="1"/>
            <a:r>
              <a:rPr lang="en-US" dirty="0"/>
              <a:t>Print is identical to screen</a:t>
            </a:r>
          </a:p>
          <a:p>
            <a:pPr lvl="1"/>
            <a:r>
              <a:rPr lang="en-US" dirty="0"/>
              <a:t>Searchability (with OCR / compliance level 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2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96C0F-7BE5-4149-934E-A52E5FAB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PDF/A Conformance Levels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B5059F-E3EC-4FE9-B352-6941A20F9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8616" y="5979044"/>
            <a:ext cx="13167360" cy="1625061"/>
          </a:xfrm>
        </p:spPr>
        <p:txBody>
          <a:bodyPr>
            <a:normAutofit/>
          </a:bodyPr>
          <a:lstStyle/>
          <a:p>
            <a:pPr marL="731520" lvl="1" indent="0">
              <a:spcBef>
                <a:spcPts val="600"/>
              </a:spcBef>
              <a:buNone/>
            </a:pPr>
            <a:r>
              <a:rPr lang="en-US" sz="2400" b="1" dirty="0"/>
              <a:t>A </a:t>
            </a:r>
            <a:r>
              <a:rPr lang="en-US" sz="2400" dirty="0"/>
              <a:t>  U + Contains logical structure and tagging used for accessibility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2400" b="1" dirty="0"/>
              <a:t>U </a:t>
            </a:r>
            <a:r>
              <a:rPr lang="en-US" sz="2400" dirty="0"/>
              <a:t>  B + All text must be Unicode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2400" b="1" dirty="0"/>
              <a:t>B </a:t>
            </a:r>
            <a:r>
              <a:rPr lang="en-US" sz="2400" dirty="0"/>
              <a:t>  Basic PDF/A conformance (e.g. PDF/A-2b) 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D74A48E-2B8A-4150-8566-604B16B78FC8}"/>
              </a:ext>
            </a:extLst>
          </p:cNvPr>
          <p:cNvGrpSpPr/>
          <p:nvPr/>
        </p:nvGrpSpPr>
        <p:grpSpPr>
          <a:xfrm>
            <a:off x="906487" y="1738536"/>
            <a:ext cx="11593289" cy="4176464"/>
            <a:chOff x="921292" y="1751942"/>
            <a:chExt cx="12574342" cy="452988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86765392-1B7E-4DF8-A434-9820AD1DA859}"/>
                </a:ext>
              </a:extLst>
            </p:cNvPr>
            <p:cNvSpPr/>
            <p:nvPr/>
          </p:nvSpPr>
          <p:spPr>
            <a:xfrm>
              <a:off x="921292" y="1751942"/>
              <a:ext cx="12574342" cy="4529887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4608" dirty="0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7E6FE27-02EB-4223-AA1A-CD4EB1C38D33}"/>
                </a:ext>
              </a:extLst>
            </p:cNvPr>
            <p:cNvSpPr/>
            <p:nvPr/>
          </p:nvSpPr>
          <p:spPr>
            <a:xfrm>
              <a:off x="2706688" y="2040970"/>
              <a:ext cx="6029226" cy="40324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4608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E15EF824-84B6-436A-BEEA-5506C2068DC3}"/>
                </a:ext>
              </a:extLst>
            </p:cNvPr>
            <p:cNvSpPr/>
            <p:nvPr/>
          </p:nvSpPr>
          <p:spPr>
            <a:xfrm>
              <a:off x="4089242" y="3193098"/>
              <a:ext cx="3917235" cy="2649894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4608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DCB7E16E-D1C6-44BF-AB9E-EDCB082EB355}"/>
                </a:ext>
              </a:extLst>
            </p:cNvPr>
            <p:cNvSpPr/>
            <p:nvPr/>
          </p:nvSpPr>
          <p:spPr>
            <a:xfrm>
              <a:off x="5587008" y="3884374"/>
              <a:ext cx="2073830" cy="1728192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4608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3EEF763-17D9-4D2A-973B-C24D52C241CE}"/>
                </a:ext>
              </a:extLst>
            </p:cNvPr>
            <p:cNvSpPr txBox="1"/>
            <p:nvPr/>
          </p:nvSpPr>
          <p:spPr>
            <a:xfrm>
              <a:off x="10233680" y="2861889"/>
              <a:ext cx="1853392" cy="1101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6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PDF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ECBAA069-298F-42E5-A664-1D2AFD2125AE}"/>
                </a:ext>
              </a:extLst>
            </p:cNvPr>
            <p:cNvSpPr txBox="1"/>
            <p:nvPr/>
          </p:nvSpPr>
          <p:spPr>
            <a:xfrm>
              <a:off x="4524655" y="2099507"/>
              <a:ext cx="2755883" cy="1018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55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PDF/A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BB0ACD3-2D37-4E73-9798-F3EACFCCF3ED}"/>
                </a:ext>
              </a:extLst>
            </p:cNvPr>
            <p:cNvSpPr txBox="1"/>
            <p:nvPr/>
          </p:nvSpPr>
          <p:spPr>
            <a:xfrm>
              <a:off x="5882170" y="4195890"/>
              <a:ext cx="1527791" cy="5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 A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A119212-A6C9-41B6-A618-4AAA82BDBAEF}"/>
                </a:ext>
              </a:extLst>
            </p:cNvPr>
            <p:cNvSpPr txBox="1"/>
            <p:nvPr/>
          </p:nvSpPr>
          <p:spPr>
            <a:xfrm>
              <a:off x="4435860" y="3820263"/>
              <a:ext cx="1566263" cy="5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 U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981C2C5B-5E05-4702-B041-CC2DEB3ADD7C}"/>
                </a:ext>
              </a:extLst>
            </p:cNvPr>
            <p:cNvSpPr txBox="1"/>
            <p:nvPr/>
          </p:nvSpPr>
          <p:spPr>
            <a:xfrm>
              <a:off x="2850665" y="3342449"/>
              <a:ext cx="1534203" cy="500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 B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74E0B453-C77E-422B-9BC9-62519F960AC6}"/>
                </a:ext>
              </a:extLst>
            </p:cNvPr>
            <p:cNvSpPr txBox="1"/>
            <p:nvPr/>
          </p:nvSpPr>
          <p:spPr>
            <a:xfrm>
              <a:off x="5914523" y="4780665"/>
              <a:ext cx="1612941" cy="567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Highest</a:t>
              </a:r>
            </a:p>
            <a:p>
              <a:pPr algn="ctr"/>
              <a:r>
                <a:rPr lang="en-US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Conformance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50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DFA">
      <a:dk1>
        <a:srgbClr val="231F20"/>
      </a:dk1>
      <a:lt1>
        <a:sysClr val="window" lastClr="FFFFFF"/>
      </a:lt1>
      <a:dk2>
        <a:srgbClr val="231F20"/>
      </a:dk2>
      <a:lt2>
        <a:srgbClr val="F8F8F8"/>
      </a:lt2>
      <a:accent1>
        <a:srgbClr val="D03F4E"/>
      </a:accent1>
      <a:accent2>
        <a:srgbClr val="8B985B"/>
      </a:accent2>
      <a:accent3>
        <a:srgbClr val="CA9831"/>
      </a:accent3>
      <a:accent4>
        <a:srgbClr val="4891AF"/>
      </a:accent4>
      <a:accent5>
        <a:srgbClr val="AFB3B6"/>
      </a:accent5>
      <a:accent6>
        <a:srgbClr val="D7D9DA"/>
      </a:accent6>
      <a:hlink>
        <a:srgbClr val="D03F4E"/>
      </a:hlink>
      <a:folHlink>
        <a:srgbClr val="D03F4E"/>
      </a:folHlink>
    </a:clrScheme>
    <a:fontScheme name="Source Sans Pro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DF Association Master PDF Days Europe 2020.potx" id="{E6B6650D-F6D1-4C14-82CE-F416B894E582}" vid="{798CBA0F-1204-479B-8EF5-73F893FD03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</Template>
  <TotalTime>1774</TotalTime>
  <Words>1322</Words>
  <Application>Microsoft Office PowerPoint</Application>
  <PresentationFormat>Benutzerdefiniert</PresentationFormat>
  <Paragraphs>237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Arial</vt:lpstr>
      <vt:lpstr>Calibri</vt:lpstr>
      <vt:lpstr>Open Sans</vt:lpstr>
      <vt:lpstr>Open Sans Extrabold</vt:lpstr>
      <vt:lpstr>Source Sans Pro</vt:lpstr>
      <vt:lpstr>Source Sans Pro SemiBold</vt:lpstr>
      <vt:lpstr>Wingdings</vt:lpstr>
      <vt:lpstr>Default Theme</vt:lpstr>
      <vt:lpstr>Document Quality</vt:lpstr>
      <vt:lpstr>Use Case 1: Conversion</vt:lpstr>
      <vt:lpstr>Use Case 2: Quality Control</vt:lpstr>
      <vt:lpstr>Use Case 3: Automation</vt:lpstr>
      <vt:lpstr>Solution</vt:lpstr>
      <vt:lpstr>Quality Control – How To</vt:lpstr>
      <vt:lpstr>Quality Control – How To</vt:lpstr>
      <vt:lpstr>Benefits of PDF/A</vt:lpstr>
      <vt:lpstr>PDF/A Conformance Levels</vt:lpstr>
      <vt:lpstr>Limitations and Drawbacks of PDF/A</vt:lpstr>
      <vt:lpstr>Quality Control – How To</vt:lpstr>
      <vt:lpstr>Quality Control – How To</vt:lpstr>
      <vt:lpstr>Conversion – How To</vt:lpstr>
      <vt:lpstr>Conversion – How To</vt:lpstr>
      <vt:lpstr>Conversion – How To</vt:lpstr>
      <vt:lpstr>Conversion – How To</vt:lpstr>
      <vt:lpstr>Conversion – How To</vt:lpstr>
      <vt:lpstr>Conversion – How To</vt:lpstr>
      <vt:lpstr>Automation / Process – How To</vt:lpstr>
      <vt:lpstr>Automation / Process – How To</vt:lpstr>
      <vt:lpstr>In a nutshell</vt:lpstr>
      <vt:lpstr>Size doesn’t matter…</vt:lpstr>
      <vt:lpstr>… but quality does. All the way.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Quality</dc:title>
  <dc:creator>Ursina De Nando</dc:creator>
  <cp:lastModifiedBy>Ursina De Nando</cp:lastModifiedBy>
  <cp:revision>179</cp:revision>
  <dcterms:created xsi:type="dcterms:W3CDTF">2020-01-31T08:19:22Z</dcterms:created>
  <dcterms:modified xsi:type="dcterms:W3CDTF">2020-02-10T17:09:39Z</dcterms:modified>
</cp:coreProperties>
</file>