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22" r:id="rId2"/>
    <p:sldId id="526" r:id="rId3"/>
    <p:sldId id="527" r:id="rId4"/>
    <p:sldId id="528" r:id="rId5"/>
    <p:sldId id="537" r:id="rId6"/>
    <p:sldId id="530" r:id="rId7"/>
    <p:sldId id="535" r:id="rId8"/>
    <p:sldId id="531" r:id="rId9"/>
    <p:sldId id="532" r:id="rId10"/>
    <p:sldId id="533" r:id="rId11"/>
    <p:sldId id="534" r:id="rId12"/>
    <p:sldId id="538" r:id="rId13"/>
    <p:sldId id="539" r:id="rId14"/>
    <p:sldId id="529" r:id="rId15"/>
    <p:sldId id="536" r:id="rId16"/>
  </p:sldIdLst>
  <p:sldSz cx="14630400" cy="8229600"/>
  <p:notesSz cx="6858000" cy="9144000"/>
  <p:defaultTextStyle>
    <a:defPPr>
      <a:defRPr lang="en-US"/>
    </a:defPPr>
    <a:lvl1pPr marL="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E50"/>
    <a:srgbClr val="01756F"/>
    <a:srgbClr val="FFFFFF"/>
    <a:srgbClr val="161F28"/>
    <a:srgbClr val="646464"/>
    <a:srgbClr val="081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126" y="198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445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0CDCF-B072-4CC6-B2A3-B1C4F4AE3FFA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0187-CA69-4ACB-9811-75164F281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8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E9E0-D922-418E-8BFA-E41C87CB1E68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2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304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3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90B4BC-4244-4D35-99C9-95C14160B702}"/>
              </a:ext>
            </a:extLst>
          </p:cNvPr>
          <p:cNvSpPr/>
          <p:nvPr userDrawn="1"/>
        </p:nvSpPr>
        <p:spPr bwMode="auto">
          <a:xfrm>
            <a:off x="0" y="-1"/>
            <a:ext cx="14630400" cy="822960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4630400" cy="452772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68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931151-CFFD-4D38-B2A0-DB45323E7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5334001"/>
            <a:ext cx="8516982" cy="134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>
              <a:defRPr sz="6400"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C749B24-D11E-4DF3-8F62-09402F054C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680201"/>
            <a:ext cx="8534400" cy="5606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256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pic>
        <p:nvPicPr>
          <p:cNvPr id="8" name="Grafik 7" descr="Ein Bild, das Tasse, Foto, Kaffee, sitzend enthält.&#10;&#10;Automatisch generierte Beschreibung">
            <a:extLst>
              <a:ext uri="{FF2B5EF4-FFF2-40B4-BE49-F238E27FC236}">
                <a16:creationId xmlns:a16="http://schemas.microsoft.com/office/drawing/2014/main" id="{EE863157-6C5C-4935-9A80-C6FED843EB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4" y="4834880"/>
            <a:ext cx="2962553" cy="286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2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7B0B6A-7B37-44F9-A25D-93E5C17BCF5C}"/>
              </a:ext>
            </a:extLst>
          </p:cNvPr>
          <p:cNvSpPr/>
          <p:nvPr userDrawn="1"/>
        </p:nvSpPr>
        <p:spPr bwMode="auto">
          <a:xfrm>
            <a:off x="0" y="0"/>
            <a:ext cx="14630400" cy="735676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56F1E-776F-4A3A-B25B-8CC09FAB0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11435"/>
            <a:ext cx="12420600" cy="879765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D2840B-A3BB-43A2-88D9-88DB033438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9BEB84-1005-4230-BF2F-FAED5FC34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2020, PDF Association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9234F35-98EE-4821-9A2F-7A24EF693B6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354400" y="1129392"/>
            <a:ext cx="1921600" cy="2985408"/>
          </a:xfrm>
          <a:custGeom>
            <a:avLst/>
            <a:gdLst>
              <a:gd name="T0" fmla="*/ 598 w 701"/>
              <a:gd name="T1" fmla="*/ 75 h 1090"/>
              <a:gd name="T2" fmla="*/ 338 w 701"/>
              <a:gd name="T3" fmla="*/ 0 h 1090"/>
              <a:gd name="T4" fmla="*/ 138 w 701"/>
              <a:gd name="T5" fmla="*/ 52 h 1090"/>
              <a:gd name="T6" fmla="*/ 0 w 701"/>
              <a:gd name="T7" fmla="*/ 331 h 1090"/>
              <a:gd name="T8" fmla="*/ 200 w 701"/>
              <a:gd name="T9" fmla="*/ 331 h 1090"/>
              <a:gd name="T10" fmla="*/ 233 w 701"/>
              <a:gd name="T11" fmla="*/ 221 h 1090"/>
              <a:gd name="T12" fmla="*/ 347 w 701"/>
              <a:gd name="T13" fmla="*/ 168 h 1090"/>
              <a:gd name="T14" fmla="*/ 459 w 701"/>
              <a:gd name="T15" fmla="*/ 211 h 1090"/>
              <a:gd name="T16" fmla="*/ 490 w 701"/>
              <a:gd name="T17" fmla="*/ 307 h 1090"/>
              <a:gd name="T18" fmla="*/ 456 w 701"/>
              <a:gd name="T19" fmla="*/ 390 h 1090"/>
              <a:gd name="T20" fmla="*/ 416 w 701"/>
              <a:gd name="T21" fmla="*/ 431 h 1090"/>
              <a:gd name="T22" fmla="*/ 260 w 701"/>
              <a:gd name="T23" fmla="*/ 556 h 1090"/>
              <a:gd name="T24" fmla="*/ 228 w 701"/>
              <a:gd name="T25" fmla="*/ 707 h 1090"/>
              <a:gd name="T26" fmla="*/ 247 w 701"/>
              <a:gd name="T27" fmla="*/ 722 h 1090"/>
              <a:gd name="T28" fmla="*/ 402 w 701"/>
              <a:gd name="T29" fmla="*/ 722 h 1090"/>
              <a:gd name="T30" fmla="*/ 421 w 701"/>
              <a:gd name="T31" fmla="*/ 705 h 1090"/>
              <a:gd name="T32" fmla="*/ 429 w 701"/>
              <a:gd name="T33" fmla="*/ 652 h 1090"/>
              <a:gd name="T34" fmla="*/ 489 w 701"/>
              <a:gd name="T35" fmla="*/ 580 h 1090"/>
              <a:gd name="T36" fmla="*/ 544 w 701"/>
              <a:gd name="T37" fmla="*/ 542 h 1090"/>
              <a:gd name="T38" fmla="*/ 650 w 701"/>
              <a:gd name="T39" fmla="*/ 447 h 1090"/>
              <a:gd name="T40" fmla="*/ 701 w 701"/>
              <a:gd name="T41" fmla="*/ 295 h 1090"/>
              <a:gd name="T42" fmla="*/ 598 w 701"/>
              <a:gd name="T43" fmla="*/ 75 h 1090"/>
              <a:gd name="T44" fmla="*/ 335 w 701"/>
              <a:gd name="T45" fmla="*/ 842 h 1090"/>
              <a:gd name="T46" fmla="*/ 207 w 701"/>
              <a:gd name="T47" fmla="*/ 962 h 1090"/>
              <a:gd name="T48" fmla="*/ 328 w 701"/>
              <a:gd name="T49" fmla="*/ 1088 h 1090"/>
              <a:gd name="T50" fmla="*/ 457 w 701"/>
              <a:gd name="T51" fmla="*/ 969 h 1090"/>
              <a:gd name="T52" fmla="*/ 335 w 701"/>
              <a:gd name="T53" fmla="*/ 842 h 1090"/>
              <a:gd name="T54" fmla="*/ 335 w 701"/>
              <a:gd name="T55" fmla="*/ 842 h 1090"/>
              <a:gd name="T56" fmla="*/ 335 w 701"/>
              <a:gd name="T57" fmla="*/ 842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1" h="1090">
                <a:moveTo>
                  <a:pt x="598" y="75"/>
                </a:moveTo>
                <a:cubicBezTo>
                  <a:pt x="529" y="25"/>
                  <a:pt x="442" y="0"/>
                  <a:pt x="338" y="0"/>
                </a:cubicBezTo>
                <a:cubicBezTo>
                  <a:pt x="259" y="0"/>
                  <a:pt x="192" y="18"/>
                  <a:pt x="138" y="52"/>
                </a:cubicBezTo>
                <a:cubicBezTo>
                  <a:pt x="51" y="107"/>
                  <a:pt x="6" y="200"/>
                  <a:pt x="0" y="331"/>
                </a:cubicBezTo>
                <a:cubicBezTo>
                  <a:pt x="200" y="331"/>
                  <a:pt x="200" y="331"/>
                  <a:pt x="200" y="331"/>
                </a:cubicBezTo>
                <a:cubicBezTo>
                  <a:pt x="200" y="293"/>
                  <a:pt x="211" y="256"/>
                  <a:pt x="233" y="221"/>
                </a:cubicBezTo>
                <a:cubicBezTo>
                  <a:pt x="256" y="185"/>
                  <a:pt x="293" y="168"/>
                  <a:pt x="347" y="168"/>
                </a:cubicBezTo>
                <a:cubicBezTo>
                  <a:pt x="401" y="168"/>
                  <a:pt x="438" y="182"/>
                  <a:pt x="459" y="211"/>
                </a:cubicBezTo>
                <a:cubicBezTo>
                  <a:pt x="479" y="240"/>
                  <a:pt x="490" y="272"/>
                  <a:pt x="490" y="307"/>
                </a:cubicBezTo>
                <a:cubicBezTo>
                  <a:pt x="490" y="337"/>
                  <a:pt x="474" y="365"/>
                  <a:pt x="456" y="390"/>
                </a:cubicBezTo>
                <a:cubicBezTo>
                  <a:pt x="446" y="405"/>
                  <a:pt x="432" y="418"/>
                  <a:pt x="416" y="431"/>
                </a:cubicBezTo>
                <a:cubicBezTo>
                  <a:pt x="416" y="431"/>
                  <a:pt x="308" y="500"/>
                  <a:pt x="260" y="556"/>
                </a:cubicBezTo>
                <a:cubicBezTo>
                  <a:pt x="232" y="589"/>
                  <a:pt x="230" y="637"/>
                  <a:pt x="228" y="707"/>
                </a:cubicBezTo>
                <a:cubicBezTo>
                  <a:pt x="227" y="712"/>
                  <a:pt x="229" y="722"/>
                  <a:pt x="247" y="722"/>
                </a:cubicBezTo>
                <a:cubicBezTo>
                  <a:pt x="402" y="722"/>
                  <a:pt x="402" y="722"/>
                  <a:pt x="402" y="722"/>
                </a:cubicBezTo>
                <a:cubicBezTo>
                  <a:pt x="417" y="722"/>
                  <a:pt x="421" y="710"/>
                  <a:pt x="421" y="705"/>
                </a:cubicBezTo>
                <a:cubicBezTo>
                  <a:pt x="422" y="680"/>
                  <a:pt x="425" y="667"/>
                  <a:pt x="429" y="652"/>
                </a:cubicBezTo>
                <a:cubicBezTo>
                  <a:pt x="438" y="625"/>
                  <a:pt x="462" y="601"/>
                  <a:pt x="489" y="580"/>
                </a:cubicBezTo>
                <a:cubicBezTo>
                  <a:pt x="544" y="542"/>
                  <a:pt x="544" y="542"/>
                  <a:pt x="544" y="542"/>
                </a:cubicBezTo>
                <a:cubicBezTo>
                  <a:pt x="593" y="503"/>
                  <a:pt x="633" y="472"/>
                  <a:pt x="650" y="447"/>
                </a:cubicBezTo>
                <a:cubicBezTo>
                  <a:pt x="680" y="406"/>
                  <a:pt x="701" y="355"/>
                  <a:pt x="701" y="295"/>
                </a:cubicBezTo>
                <a:cubicBezTo>
                  <a:pt x="701" y="198"/>
                  <a:pt x="667" y="124"/>
                  <a:pt x="598" y="75"/>
                </a:cubicBezTo>
                <a:close/>
                <a:moveTo>
                  <a:pt x="335" y="842"/>
                </a:moveTo>
                <a:cubicBezTo>
                  <a:pt x="266" y="840"/>
                  <a:pt x="209" y="887"/>
                  <a:pt x="207" y="962"/>
                </a:cubicBezTo>
                <a:cubicBezTo>
                  <a:pt x="205" y="1037"/>
                  <a:pt x="259" y="1086"/>
                  <a:pt x="328" y="1088"/>
                </a:cubicBezTo>
                <a:cubicBezTo>
                  <a:pt x="400" y="1090"/>
                  <a:pt x="455" y="1044"/>
                  <a:pt x="457" y="969"/>
                </a:cubicBezTo>
                <a:cubicBezTo>
                  <a:pt x="459" y="895"/>
                  <a:pt x="407" y="844"/>
                  <a:pt x="335" y="842"/>
                </a:cubicBezTo>
                <a:close/>
                <a:moveTo>
                  <a:pt x="335" y="842"/>
                </a:moveTo>
                <a:cubicBezTo>
                  <a:pt x="335" y="842"/>
                  <a:pt x="335" y="842"/>
                  <a:pt x="335" y="842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7430E-E6B0-449A-8952-136522652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5791200"/>
            <a:ext cx="12420600" cy="533400"/>
          </a:xfrm>
        </p:spPr>
        <p:txBody>
          <a:bodyPr>
            <a:normAutofit/>
          </a:bodyPr>
          <a:lstStyle>
            <a:lvl1pPr marL="182880" indent="0" algn="ctr">
              <a:buNone/>
              <a:defRPr sz="2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8322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7B898CC9-B777-49C1-AA2C-3D0B3A1335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7544562"/>
            <a:ext cx="990601" cy="4556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F09EA4-3857-4092-B1B9-6D3EA2C367EF}"/>
              </a:ext>
            </a:extLst>
          </p:cNvPr>
          <p:cNvSpPr/>
          <p:nvPr userDrawn="1"/>
        </p:nvSpPr>
        <p:spPr bwMode="auto">
          <a:xfrm>
            <a:off x="0" y="0"/>
            <a:ext cx="14630400" cy="735676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3E5226-8CED-4E47-AF1B-0712547658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2020, PDF Association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C5FCB6-68EF-4A1C-B4F5-6C73EA032E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6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7B898CC9-B777-49C1-AA2C-3D0B3A1335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7544562"/>
            <a:ext cx="990601" cy="45567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3E5226-8CED-4E47-AF1B-0712547658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2020, PDF Association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C5FCB6-68EF-4A1C-B4F5-6C73EA032E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356F17A6-DD40-4C70-A611-6654D1E67E1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85216" y="2164080"/>
            <a:ext cx="3845923" cy="384592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tIns="0" bIns="182880" anchor="b"/>
          <a:lstStyle>
            <a:lvl1pPr algn="ctr">
              <a:buNone/>
              <a:defRPr lang="en-US" dirty="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BE34A3C-7CF3-4369-B0EB-D5A55ABE8CE4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768434" y="2164080"/>
            <a:ext cx="3845923" cy="384592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tIns="0" bIns="182880" anchor="b"/>
          <a:lstStyle>
            <a:lvl1pPr algn="ctr">
              <a:buNone/>
              <a:defRPr lang="en-US" dirty="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0BB6716A-A4DF-4071-B2CC-6EFFEE27BD7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002056" y="2164080"/>
            <a:ext cx="3845923" cy="384592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tIns="0" bIns="182880" anchor="b"/>
          <a:lstStyle>
            <a:lvl1pPr algn="ctr">
              <a:buNone/>
              <a:defRPr lang="en-US" dirty="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D56116-81DA-40B5-91B9-273F5678370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205037" y="2164080"/>
            <a:ext cx="3845923" cy="384592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4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tIns="0" bIns="182880" anchor="b"/>
          <a:lstStyle>
            <a:lvl1pPr algn="ctr">
              <a:buNone/>
              <a:defRPr lang="en-US" dirty="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855611-D68B-471A-98BD-77C95F35C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8A1317-0A70-4BE1-ACBD-E99733D9E41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16568" y="6319953"/>
            <a:ext cx="3183218" cy="455677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65138" indent="0" algn="ctr">
              <a:buNone/>
              <a:defRPr sz="1800"/>
            </a:lvl2pPr>
            <a:lvl3pPr marL="758825" indent="0" algn="ctr">
              <a:buNone/>
              <a:defRPr sz="1400"/>
            </a:lvl3pPr>
            <a:lvl4pPr marL="1039813" indent="0" algn="ctr">
              <a:buNone/>
              <a:defRPr sz="1100"/>
            </a:lvl4pPr>
            <a:lvl5pPr marL="1333500" indent="0" algn="ctr">
              <a:buNone/>
              <a:defRPr sz="11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A5C70B7-E5E1-4268-B76B-5B79BEF42447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099786" y="6319953"/>
            <a:ext cx="3183218" cy="455677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65138" indent="0" algn="ctr">
              <a:buNone/>
              <a:defRPr sz="1800"/>
            </a:lvl2pPr>
            <a:lvl3pPr marL="758825" indent="0" algn="ctr">
              <a:buNone/>
              <a:defRPr sz="1400"/>
            </a:lvl3pPr>
            <a:lvl4pPr marL="1039813" indent="0" algn="ctr">
              <a:buNone/>
              <a:defRPr sz="1100"/>
            </a:lvl4pPr>
            <a:lvl5pPr marL="1333500" indent="0" algn="ctr">
              <a:buNone/>
              <a:defRPr sz="11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D11C2627-381C-4BAA-BB24-9CEFB39119B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333408" y="6319953"/>
            <a:ext cx="3183218" cy="455677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  <a:lvl2pPr marL="465138" indent="0" algn="ctr">
              <a:buNone/>
              <a:defRPr sz="1800"/>
            </a:lvl2pPr>
            <a:lvl3pPr marL="758825" indent="0" algn="ctr">
              <a:buNone/>
              <a:defRPr sz="1400"/>
            </a:lvl3pPr>
            <a:lvl4pPr marL="1039813" indent="0" algn="ctr">
              <a:buNone/>
              <a:defRPr sz="1100"/>
            </a:lvl4pPr>
            <a:lvl5pPr marL="1333500" indent="0" algn="ctr">
              <a:buNone/>
              <a:defRPr sz="11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CCFB1E3-E168-4BF5-934D-77DA51A2381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536389" y="6319953"/>
            <a:ext cx="3183218" cy="455677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</a:defRPr>
            </a:lvl1pPr>
            <a:lvl2pPr marL="465138" indent="0" algn="ctr">
              <a:buNone/>
              <a:defRPr sz="1800"/>
            </a:lvl2pPr>
            <a:lvl3pPr marL="758825" indent="0" algn="ctr">
              <a:buNone/>
              <a:defRPr sz="1400"/>
            </a:lvl3pPr>
            <a:lvl4pPr marL="1039813" indent="0" algn="ctr">
              <a:buNone/>
              <a:defRPr sz="1100"/>
            </a:lvl4pPr>
            <a:lvl5pPr marL="1333500" indent="0" algn="ctr">
              <a:buNone/>
              <a:defRPr sz="11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3106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8A06A6-D420-4CA5-BC92-5BD0BFFFAF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15A505-8C4E-4AA2-BA6B-B1195B22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2020, PDF Association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12FDBF-382F-417C-AD4A-879CDF8DA70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800" y="2057400"/>
            <a:ext cx="13258800" cy="4953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652EDE2-6622-4CBF-8CFC-674CA3210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85799"/>
            <a:ext cx="12420600" cy="838201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8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8A06A6-D420-4CA5-BC92-5BD0BFFFAF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15A505-8C4E-4AA2-BA6B-B1195B22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2020, PDF Association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12FDBF-382F-417C-AD4A-879CDF8DA70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800" y="2057400"/>
            <a:ext cx="6629400" cy="4953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652EDE2-6622-4CBF-8CFC-674CA3210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85799"/>
            <a:ext cx="12420600" cy="838201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C6332B-9D98-4405-B852-8CF809B144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15200" y="2057400"/>
            <a:ext cx="6629400" cy="4953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4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8A06A6-D420-4CA5-BC92-5BD0BFFFAF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15A505-8C4E-4AA2-BA6B-B1195B22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2020, PDF Association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12FDBF-382F-417C-AD4A-879CDF8DA70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800" y="2057400"/>
            <a:ext cx="6629400" cy="4953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652EDE2-6622-4CBF-8CFC-674CA3210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85799"/>
            <a:ext cx="12420600" cy="838201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55A1FED-818D-4434-B955-D7F6DF57B6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2057400"/>
            <a:ext cx="6629400" cy="49530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9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8A06A6-D420-4CA5-BC92-5BD0BFFFAF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15A505-8C4E-4AA2-BA6B-B1195B22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2020, PDF Association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12FDBF-382F-417C-AD4A-879CDF8DA70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800" y="2057400"/>
            <a:ext cx="6629400" cy="4953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652EDE2-6622-4CBF-8CFC-674CA3210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85799"/>
            <a:ext cx="12420600" cy="838201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55A1FED-818D-4434-B955-D7F6DF57B6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2057400"/>
            <a:ext cx="6629400" cy="44196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0D26D6-E07A-4C0A-911A-F1AB81CA30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200" y="6477000"/>
            <a:ext cx="6629400" cy="5334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84157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24115" y="625565"/>
            <a:ext cx="13382170" cy="61562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9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3AE702-C561-4286-A3B1-202D9429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2020, PDF Association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0F9772-AE77-4E82-8950-015D954EB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62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5240"/>
            <a:ext cx="14630400" cy="8244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9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22E351B-FC19-47B4-907A-38624A4959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7544562"/>
            <a:ext cx="990601" cy="45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5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E23017-436A-4EA9-A100-1463DB28EE99}"/>
              </a:ext>
            </a:extLst>
          </p:cNvPr>
          <p:cNvSpPr/>
          <p:nvPr userDrawn="1"/>
        </p:nvSpPr>
        <p:spPr bwMode="auto">
          <a:xfrm>
            <a:off x="0" y="0"/>
            <a:ext cx="14630400" cy="8305800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372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E23017-436A-4EA9-A100-1463DB28EE99}"/>
              </a:ext>
            </a:extLst>
          </p:cNvPr>
          <p:cNvSpPr/>
          <p:nvPr userDrawn="1"/>
        </p:nvSpPr>
        <p:spPr bwMode="auto">
          <a:xfrm>
            <a:off x="0" y="0"/>
            <a:ext cx="14630400" cy="830580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70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3CEDDB-4C9C-4718-AAF9-56092BBAA037}"/>
              </a:ext>
            </a:extLst>
          </p:cNvPr>
          <p:cNvSpPr/>
          <p:nvPr userDrawn="1"/>
        </p:nvSpPr>
        <p:spPr bwMode="auto">
          <a:xfrm>
            <a:off x="0" y="0"/>
            <a:ext cx="14630400" cy="735676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26085A17-691D-4ED1-B1FE-B5FE6544CDE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7544562"/>
            <a:ext cx="990601" cy="45567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164CC-A8C1-4CE0-BEA7-C14DB8FE3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87400" y="7543800"/>
            <a:ext cx="4572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E97B2643-4BC2-4B31-BCA2-7AE69F353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150D9-BA99-41AF-85C4-088766547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638" y="7553325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Copyright © 2020, PDF Association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15FBCE-D636-4765-B9D6-851E80AA9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054350"/>
            <a:ext cx="13258800" cy="465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9E44B1-679C-48BC-965B-F25C03A1CB14}"/>
              </a:ext>
            </a:extLst>
          </p:cNvPr>
          <p:cNvSpPr/>
          <p:nvPr userDrawn="1"/>
        </p:nvSpPr>
        <p:spPr bwMode="auto">
          <a:xfrm>
            <a:off x="685800" y="684274"/>
            <a:ext cx="8382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FC5FC7-B49E-4A4A-9B55-52CC54329634}"/>
              </a:ext>
            </a:extLst>
          </p:cNvPr>
          <p:cNvSpPr/>
          <p:nvPr userDrawn="1"/>
        </p:nvSpPr>
        <p:spPr bwMode="auto">
          <a:xfrm>
            <a:off x="1524000" y="684274"/>
            <a:ext cx="11263808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0" name="Title Placeholder 9" hidden="1">
            <a:extLst>
              <a:ext uri="{FF2B5EF4-FFF2-40B4-BE49-F238E27FC236}">
                <a16:creationId xmlns:a16="http://schemas.microsoft.com/office/drawing/2014/main" id="{4AC38AD4-1EC1-4EC9-976B-B5277B49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685799"/>
            <a:ext cx="12420600" cy="835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6F69D57-A7DA-44FD-BBA6-B1D94459587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2787808" y="374191"/>
            <a:ext cx="1382721" cy="13400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877" r:id="rId2"/>
    <p:sldLayoutId id="2147483880" r:id="rId3"/>
    <p:sldLayoutId id="2147483881" r:id="rId4"/>
    <p:sldLayoutId id="2147483882" r:id="rId5"/>
    <p:sldLayoutId id="2147483845" r:id="rId6"/>
    <p:sldLayoutId id="2147483886" r:id="rId7"/>
    <p:sldLayoutId id="2147483887" r:id="rId8"/>
    <p:sldLayoutId id="2147483888" r:id="rId9"/>
    <p:sldLayoutId id="2147483889" r:id="rId10"/>
    <p:sldLayoutId id="2147483891" r:id="rId11"/>
    <p:sldLayoutId id="2147483892" r:id="rId12"/>
  </p:sldLayoutIdLst>
  <p:hf hdr="0" dt="0"/>
  <p:txStyles>
    <p:titleStyle>
      <a:lvl1pPr algn="l" defTabSz="1463040" rtl="0" eaLnBrk="1" latinLnBrk="0" hangingPunct="1"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274320" algn="l" defTabSz="1463040" rtl="0" eaLnBrk="1" latinLnBrk="0" hangingPunct="1">
        <a:spcBef>
          <a:spcPts val="1200"/>
        </a:spcBef>
        <a:buClr>
          <a:schemeClr val="accent1"/>
        </a:buClr>
        <a:buFont typeface="Wingdings" panose="05000000000000000000" pitchFamily="2" charset="2"/>
        <a:buChar char="§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38188" indent="-273050" algn="l" defTabSz="1463040" rtl="0" eaLnBrk="1" latinLnBrk="0" hangingPunct="1">
        <a:spcBef>
          <a:spcPts val="12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031875" indent="-273050" algn="l" defTabSz="1463040" rtl="0" eaLnBrk="1" latinLnBrk="0" hangingPunct="1">
        <a:spcBef>
          <a:spcPts val="1200"/>
        </a:spcBef>
        <a:buClr>
          <a:schemeClr val="accent3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12863" indent="-273050" algn="l" defTabSz="1463040" rtl="0" eaLnBrk="1" latinLnBrk="0" hangingPunct="1">
        <a:spcBef>
          <a:spcPts val="12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606550" indent="-273050" algn="l" defTabSz="1463040" rtl="0" eaLnBrk="1" latinLnBrk="0" hangingPunct="1">
        <a:spcBef>
          <a:spcPts val="12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364C69E-BF05-413D-B693-52B2751FC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PassportPDF: New Way to Go PDF, on Earth and Beyond!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8A6C363-0643-4487-80D8-48F5B4781D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Solving Complex Document Challenges </a:t>
            </a:r>
          </a:p>
        </p:txBody>
      </p:sp>
      <p:pic>
        <p:nvPicPr>
          <p:cNvPr id="7" name="Bildplatzhalter 6" descr="Ein Bild, das draußen, Wasser, Mann, Fahrrad enthält.&#10;&#10;Automatisch generierte Beschreibung">
            <a:extLst>
              <a:ext uri="{FF2B5EF4-FFF2-40B4-BE49-F238E27FC236}">
                <a16:creationId xmlns:a16="http://schemas.microsoft.com/office/drawing/2014/main" id="{46ED904A-BC33-4414-B06A-A7F56980ACC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9" b="246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152691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28BC3EC-5643-4272-B072-7594D4EAE6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D0706D6-2DA5-47F8-9C8B-FEE2A672F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2020, PDF Association</a:t>
            </a:r>
            <a:endParaRPr lang="en-US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32655B3-9EDF-4928-A780-F2C05A0DB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Electronic</a:t>
            </a:r>
            <a:r>
              <a:rPr lang="fr-FR" dirty="0"/>
              <a:t> signature 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A205DDE8-D093-4F95-BB0D-A7E371265C93}"/>
              </a:ext>
            </a:extLst>
          </p:cNvPr>
          <p:cNvSpPr txBox="1">
            <a:spLocks/>
          </p:cNvSpPr>
          <p:nvPr/>
        </p:nvSpPr>
        <p:spPr>
          <a:xfrm>
            <a:off x="685800" y="2057400"/>
            <a:ext cx="13258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274320" algn="l" defTabSz="1463040" rtl="0" eaLnBrk="1" latinLnBrk="0" hangingPunct="1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8188" indent="-273050" algn="l" defTabSz="1463040" rtl="0" eaLnBrk="1" latinLnBrk="0" hangingPunct="1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31875" indent="-273050" algn="l" defTabSz="1463040" rtl="0" eaLnBrk="1" latinLnBrk="0" hangingPunct="1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12863" indent="-273050" algn="l" defTabSz="1463040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6550" indent="-273050" algn="l" defTabSz="1463040" rtl="0" eaLnBrk="1" latinLnBrk="0" hangingPunct="1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4023360" indent="-365760" algn="l" defTabSz="146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146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146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146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PROBLEM</a:t>
            </a:r>
            <a:endParaRPr lang="fr-FR" sz="2800" i="1" dirty="0"/>
          </a:p>
          <a:p>
            <a:pPr lvl="1"/>
            <a:r>
              <a:rPr lang="fr-FR" sz="2400" dirty="0"/>
              <a:t>Mars Cycles </a:t>
            </a:r>
            <a:r>
              <a:rPr lang="fr-FR" sz="2400" dirty="0" err="1"/>
              <a:t>wants</a:t>
            </a:r>
            <a:r>
              <a:rPr lang="fr-FR" sz="2400" dirty="0"/>
              <a:t> to </a:t>
            </a:r>
            <a:r>
              <a:rPr lang="fr-FR" sz="2400" dirty="0" err="1"/>
              <a:t>secure</a:t>
            </a:r>
            <a:r>
              <a:rPr lang="fr-FR" sz="2400" dirty="0"/>
              <a:t> </a:t>
            </a:r>
            <a:r>
              <a:rPr lang="fr-FR" sz="2400" dirty="0" err="1"/>
              <a:t>its</a:t>
            </a:r>
            <a:r>
              <a:rPr lang="fr-FR" sz="2400" dirty="0"/>
              <a:t> </a:t>
            </a:r>
            <a:r>
              <a:rPr lang="fr-FR" sz="2400" dirty="0" err="1"/>
              <a:t>orders</a:t>
            </a:r>
            <a:r>
              <a:rPr lang="fr-FR" sz="2400" dirty="0"/>
              <a:t> </a:t>
            </a:r>
            <a:br>
              <a:rPr lang="fr-FR" sz="2400" dirty="0"/>
            </a:br>
            <a:r>
              <a:rPr lang="fr-FR" sz="2400" dirty="0" err="1"/>
              <a:t>with</a:t>
            </a:r>
            <a:r>
              <a:rPr lang="fr-FR" sz="2400" dirty="0"/>
              <a:t> a </a:t>
            </a:r>
            <a:r>
              <a:rPr lang="fr-FR" sz="2400" dirty="0" err="1"/>
              <a:t>strong</a:t>
            </a:r>
            <a:r>
              <a:rPr lang="fr-FR" sz="2400" dirty="0"/>
              <a:t> </a:t>
            </a:r>
            <a:r>
              <a:rPr lang="fr-FR" sz="2400" dirty="0" err="1"/>
              <a:t>commitment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</a:t>
            </a:r>
            <a:r>
              <a:rPr lang="fr-FR" sz="2400" dirty="0" err="1"/>
              <a:t>customers</a:t>
            </a:r>
            <a:r>
              <a:rPr lang="fr-FR" sz="2400" dirty="0"/>
              <a:t>.</a:t>
            </a:r>
            <a:endParaRPr lang="fr-FR" sz="2400" i="1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fr-FR" dirty="0"/>
              <a:t>SOLUTION</a:t>
            </a:r>
          </a:p>
          <a:p>
            <a:pPr lvl="1"/>
            <a:r>
              <a:rPr lang="fr-FR" sz="2400" dirty="0"/>
              <a:t>PassportPDF digital Signature </a:t>
            </a:r>
            <a:r>
              <a:rPr lang="fr-FR" sz="2400" dirty="0" err="1"/>
              <a:t>allows</a:t>
            </a:r>
            <a:r>
              <a:rPr lang="fr-FR" sz="2400" dirty="0"/>
              <a:t> </a:t>
            </a:r>
            <a:r>
              <a:rPr lang="fr-FR" sz="2400" dirty="0" err="1"/>
              <a:t>customers</a:t>
            </a:r>
            <a:r>
              <a:rPr lang="fr-FR" sz="2400" dirty="0"/>
              <a:t> </a:t>
            </a:r>
            <a:br>
              <a:rPr lang="fr-FR" sz="2400" dirty="0"/>
            </a:br>
            <a:r>
              <a:rPr lang="fr-FR" sz="2400" dirty="0"/>
              <a:t>to </a:t>
            </a:r>
            <a:r>
              <a:rPr lang="fr-FR" sz="2400" dirty="0" err="1"/>
              <a:t>validate</a:t>
            </a:r>
            <a:r>
              <a:rPr lang="fr-FR" sz="2400" dirty="0"/>
              <a:t> </a:t>
            </a:r>
            <a:r>
              <a:rPr lang="fr-FR" sz="2400" dirty="0" err="1"/>
              <a:t>orders</a:t>
            </a:r>
            <a:r>
              <a:rPr lang="fr-FR" sz="2400" dirty="0"/>
              <a:t> online.</a:t>
            </a:r>
          </a:p>
          <a:p>
            <a:r>
              <a:rPr lang="fr-FR" dirty="0"/>
              <a:t>RESULT</a:t>
            </a:r>
          </a:p>
          <a:p>
            <a:pPr lvl="1"/>
            <a:r>
              <a:rPr lang="fr-FR" sz="2400" dirty="0" err="1"/>
              <a:t>Customers</a:t>
            </a:r>
            <a:r>
              <a:rPr lang="fr-FR" sz="2400" dirty="0"/>
              <a:t> contestation has been </a:t>
            </a:r>
            <a:r>
              <a:rPr lang="fr-FR" sz="2400" dirty="0" err="1"/>
              <a:t>reduced</a:t>
            </a:r>
            <a:r>
              <a:rPr lang="fr-FR" sz="2400" dirty="0"/>
              <a:t> </a:t>
            </a:r>
            <a:br>
              <a:rPr lang="fr-FR" sz="2400" dirty="0"/>
            </a:br>
            <a:r>
              <a:rPr lang="fr-FR" sz="2400" dirty="0"/>
              <a:t>and </a:t>
            </a:r>
            <a:r>
              <a:rPr lang="fr-FR" sz="2400" dirty="0" err="1"/>
              <a:t>orders</a:t>
            </a:r>
            <a:r>
              <a:rPr lang="fr-FR" sz="2400" dirty="0"/>
              <a:t> are </a:t>
            </a:r>
            <a:r>
              <a:rPr lang="fr-FR" sz="2400" dirty="0" err="1"/>
              <a:t>now</a:t>
            </a:r>
            <a:r>
              <a:rPr lang="fr-FR" sz="2400" dirty="0"/>
              <a:t> </a:t>
            </a:r>
            <a:r>
              <a:rPr lang="fr-FR" sz="2400" dirty="0" err="1"/>
              <a:t>processed</a:t>
            </a:r>
            <a:r>
              <a:rPr lang="fr-FR" sz="2400" dirty="0"/>
              <a:t> </a:t>
            </a:r>
            <a:r>
              <a:rPr lang="fr-FR" sz="2400" dirty="0" err="1"/>
              <a:t>quicker</a:t>
            </a:r>
            <a:r>
              <a:rPr lang="fr-FR" sz="2400" dirty="0"/>
              <a:t>.</a:t>
            </a:r>
          </a:p>
          <a:p>
            <a:pPr lvl="1"/>
            <a:endParaRPr lang="fr-FR" sz="2400" dirty="0"/>
          </a:p>
          <a:p>
            <a:pPr lvl="1"/>
            <a:endParaRPr lang="fr-FR" sz="2400" dirty="0"/>
          </a:p>
          <a:p>
            <a:pPr lvl="1"/>
            <a:endParaRPr lang="fr-FR" sz="2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9890BF0-F2C3-49CD-A9D1-42D6CA335C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827" y="514400"/>
            <a:ext cx="1224136" cy="1224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C37E44-C550-4CB5-BAD0-ECD290718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8243">
            <a:off x="5958515" y="2214542"/>
            <a:ext cx="10906029" cy="770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18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4FD72EE-D8B0-44A0-BD4E-F728D6B79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F2CF4A9-8659-47BD-A423-E2EA4A8F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2020, PDF Association</a:t>
            </a:r>
            <a:endParaRPr lang="en-US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56C29C1-55E9-4C3C-BEF4-62617DFD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Security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28A6E9D-873B-4BB4-A0C3-C12BF7D152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827" y="514400"/>
            <a:ext cx="1224136" cy="1224136"/>
          </a:xfrm>
          <a:prstGeom prst="rect">
            <a:avLst/>
          </a:prstGeom>
        </p:spPr>
      </p:pic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46C03F95-07B7-4B80-9477-7DD7240C494F}"/>
              </a:ext>
            </a:extLst>
          </p:cNvPr>
          <p:cNvSpPr txBox="1">
            <a:spLocks/>
          </p:cNvSpPr>
          <p:nvPr/>
        </p:nvSpPr>
        <p:spPr>
          <a:xfrm>
            <a:off x="685800" y="2057400"/>
            <a:ext cx="13258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274320" algn="l" defTabSz="1463040" rtl="0" eaLnBrk="1" latinLnBrk="0" hangingPunct="1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8188" indent="-273050" algn="l" defTabSz="1463040" rtl="0" eaLnBrk="1" latinLnBrk="0" hangingPunct="1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31875" indent="-273050" algn="l" defTabSz="1463040" rtl="0" eaLnBrk="1" latinLnBrk="0" hangingPunct="1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12863" indent="-273050" algn="l" defTabSz="1463040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6550" indent="-273050" algn="l" defTabSz="1463040" rtl="0" eaLnBrk="1" latinLnBrk="0" hangingPunct="1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4023360" indent="-365760" algn="l" defTabSz="146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146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146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146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PROBLEM</a:t>
            </a:r>
            <a:endParaRPr lang="fr-FR" sz="2800" i="1" dirty="0"/>
          </a:p>
          <a:p>
            <a:pPr lvl="1"/>
            <a:r>
              <a:rPr lang="fr-FR" sz="2400" dirty="0"/>
              <a:t>The </a:t>
            </a:r>
            <a:r>
              <a:rPr lang="fr-FR" sz="2400" dirty="0" err="1"/>
              <a:t>company</a:t>
            </a:r>
            <a:r>
              <a:rPr lang="fr-FR" sz="2400" dirty="0"/>
              <a:t> </a:t>
            </a:r>
            <a:r>
              <a:rPr lang="fr-FR" sz="2400" dirty="0" err="1"/>
              <a:t>wants</a:t>
            </a:r>
            <a:r>
              <a:rPr lang="fr-FR" sz="2400" dirty="0"/>
              <a:t> to </a:t>
            </a:r>
            <a:r>
              <a:rPr lang="fr-FR" sz="2400" dirty="0" err="1"/>
              <a:t>avoid</a:t>
            </a:r>
            <a:r>
              <a:rPr lang="fr-FR" sz="2400" dirty="0"/>
              <a:t> </a:t>
            </a:r>
            <a:r>
              <a:rPr lang="fr-FR" sz="2400" dirty="0" err="1"/>
              <a:t>competition</a:t>
            </a:r>
            <a:r>
              <a:rPr lang="fr-FR" sz="2400" dirty="0"/>
              <a:t> </a:t>
            </a:r>
            <a:br>
              <a:rPr lang="fr-FR" sz="2400" dirty="0"/>
            </a:br>
            <a:r>
              <a:rPr lang="fr-FR" sz="2400" dirty="0"/>
              <a:t>to </a:t>
            </a:r>
            <a:r>
              <a:rPr lang="fr-FR" sz="2400" dirty="0" err="1"/>
              <a:t>access</a:t>
            </a:r>
            <a:r>
              <a:rPr lang="fr-FR" sz="2400" dirty="0"/>
              <a:t> </a:t>
            </a:r>
            <a:r>
              <a:rPr lang="fr-FR" sz="2400" dirty="0" err="1"/>
              <a:t>confidential</a:t>
            </a:r>
            <a:r>
              <a:rPr lang="fr-FR" sz="2400" dirty="0"/>
              <a:t> documents.</a:t>
            </a:r>
            <a:endParaRPr lang="fr-FR" sz="2400" i="1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fr-FR" dirty="0"/>
              <a:t>SOLUTION</a:t>
            </a:r>
          </a:p>
          <a:p>
            <a:pPr lvl="1"/>
            <a:r>
              <a:rPr lang="fr-FR" sz="2400" dirty="0"/>
              <a:t>PassportPDF locks </a:t>
            </a:r>
            <a:r>
              <a:rPr lang="fr-FR" sz="2400" dirty="0" err="1"/>
              <a:t>PDFs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Password</a:t>
            </a:r>
            <a:r>
              <a:rPr lang="fr-FR" sz="2400" dirty="0"/>
              <a:t> Protection.</a:t>
            </a:r>
          </a:p>
          <a:p>
            <a:r>
              <a:rPr lang="fr-FR" dirty="0"/>
              <a:t>RESULT</a:t>
            </a:r>
          </a:p>
          <a:p>
            <a:pPr lvl="1"/>
            <a:r>
              <a:rPr lang="fr-FR" sz="2400" dirty="0"/>
              <a:t>Sensitive documents are </a:t>
            </a:r>
            <a:r>
              <a:rPr lang="fr-FR" sz="2400" dirty="0" err="1"/>
              <a:t>now</a:t>
            </a:r>
            <a:r>
              <a:rPr lang="fr-FR" sz="2400" dirty="0"/>
              <a:t> </a:t>
            </a:r>
            <a:r>
              <a:rPr lang="fr-FR" sz="2400" dirty="0" err="1"/>
              <a:t>safe</a:t>
            </a:r>
            <a:r>
              <a:rPr lang="fr-FR" sz="2400" dirty="0"/>
              <a:t>. </a:t>
            </a:r>
            <a:r>
              <a:rPr lang="fr-FR" sz="2400" dirty="0" err="1"/>
              <a:t>Curious</a:t>
            </a:r>
            <a:r>
              <a:rPr lang="fr-FR" sz="2400" dirty="0"/>
              <a:t> how </a:t>
            </a:r>
            <a:br>
              <a:rPr lang="fr-FR" sz="2400" dirty="0"/>
            </a:br>
            <a:r>
              <a:rPr lang="fr-FR" sz="2400" dirty="0" err="1"/>
              <a:t>competition</a:t>
            </a:r>
            <a:r>
              <a:rPr lang="fr-FR" sz="2400" dirty="0"/>
              <a:t> </a:t>
            </a:r>
            <a:r>
              <a:rPr lang="fr-FR" sz="2400" dirty="0" err="1"/>
              <a:t>lost</a:t>
            </a:r>
            <a:r>
              <a:rPr lang="fr-FR" sz="2400" dirty="0"/>
              <a:t> big </a:t>
            </a: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share</a:t>
            </a:r>
            <a:r>
              <a:rPr lang="fr-FR" sz="2400" dirty="0"/>
              <a:t> </a:t>
            </a:r>
            <a:r>
              <a:rPr lang="fr-FR" sz="2400" dirty="0" err="1"/>
              <a:t>recently</a:t>
            </a:r>
            <a:r>
              <a:rPr lang="fr-FR" sz="2400" dirty="0"/>
              <a:t>…</a:t>
            </a:r>
          </a:p>
          <a:p>
            <a:pPr lvl="1"/>
            <a:endParaRPr lang="fr-FR" sz="2400" dirty="0"/>
          </a:p>
          <a:p>
            <a:pPr lvl="1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2459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BC5B595-FAB9-4EFD-867B-CC3E31B134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E0C70BE-4304-4524-863C-2762636BD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2020, PDF Association</a:t>
            </a:r>
            <a:endParaRPr lang="en-US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636262-4819-4DEB-B278-ECDA218EB74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dirty="0"/>
              <a:t>Desktop apps: </a:t>
            </a:r>
            <a:r>
              <a:rPr lang="fr-FR" dirty="0" err="1"/>
              <a:t>suitable</a:t>
            </a:r>
            <a:r>
              <a:rPr lang="fr-FR" dirty="0"/>
              <a:t> for </a:t>
            </a:r>
            <a:r>
              <a:rPr lang="fr-FR" dirty="0" err="1"/>
              <a:t>integration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the </a:t>
            </a:r>
            <a:r>
              <a:rPr lang="fr-FR" dirty="0" err="1"/>
              <a:t>existing</a:t>
            </a:r>
            <a:r>
              <a:rPr lang="fr-FR" dirty="0"/>
              <a:t> Windows solution </a:t>
            </a:r>
            <a:r>
              <a:rPr lang="fr-FR" dirty="0" err="1"/>
              <a:t>developed</a:t>
            </a:r>
            <a:r>
              <a:rPr lang="fr-FR" dirty="0"/>
              <a:t> for the </a:t>
            </a:r>
            <a:r>
              <a:rPr lang="fr-FR" dirty="0" err="1"/>
              <a:t>company</a:t>
            </a:r>
            <a:r>
              <a:rPr lang="fr-FR" dirty="0"/>
              <a:t> </a:t>
            </a:r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dirty="0" err="1"/>
              <a:t>ago</a:t>
            </a:r>
            <a:r>
              <a:rPr lang="fr-FR" dirty="0"/>
              <a:t>.</a:t>
            </a:r>
          </a:p>
          <a:p>
            <a:r>
              <a:rPr lang="fr-FR" dirty="0"/>
              <a:t>APIs to </a:t>
            </a:r>
            <a:r>
              <a:rPr lang="fr-FR" dirty="0" err="1"/>
              <a:t>chain</a:t>
            </a:r>
            <a:r>
              <a:rPr lang="fr-FR" dirty="0"/>
              <a:t> </a:t>
            </a:r>
            <a:r>
              <a:rPr lang="fr-FR" dirty="0" err="1"/>
              <a:t>microservices</a:t>
            </a:r>
            <a:r>
              <a:rPr lang="fr-FR" dirty="0"/>
              <a:t>: </a:t>
            </a:r>
            <a:r>
              <a:rPr lang="fr-FR" dirty="0" err="1"/>
              <a:t>suitable</a:t>
            </a:r>
            <a:r>
              <a:rPr lang="fr-FR" dirty="0"/>
              <a:t> for the new </a:t>
            </a:r>
            <a:r>
              <a:rPr lang="fr-FR" dirty="0" err="1"/>
              <a:t>contracted</a:t>
            </a:r>
            <a:r>
              <a:rPr lang="fr-FR" dirty="0"/>
              <a:t> team of </a:t>
            </a:r>
            <a:r>
              <a:rPr lang="fr-FR" dirty="0" err="1"/>
              <a:t>Millenials</a:t>
            </a:r>
            <a:r>
              <a:rPr lang="fr-FR" dirty="0"/>
              <a:t> </a:t>
            </a:r>
            <a:r>
              <a:rPr lang="fr-FR" dirty="0" err="1"/>
              <a:t>developers</a:t>
            </a:r>
            <a:r>
              <a:rPr lang="fr-FR" dirty="0"/>
              <a:t> </a:t>
            </a:r>
            <a:r>
              <a:rPr lang="fr-FR" dirty="0" err="1"/>
              <a:t>hired</a:t>
            </a:r>
            <a:r>
              <a:rPr lang="fr-FR" dirty="0"/>
              <a:t> by Mars Cycles to finish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digitization</a:t>
            </a:r>
            <a:r>
              <a:rPr lang="fr-FR" dirty="0"/>
              <a:t> process. </a:t>
            </a:r>
          </a:p>
          <a:p>
            <a:r>
              <a:rPr lang="fr-FR" dirty="0"/>
              <a:t>Online </a:t>
            </a:r>
            <a:r>
              <a:rPr lang="fr-FR" dirty="0" err="1"/>
              <a:t>tools</a:t>
            </a:r>
            <a:r>
              <a:rPr lang="fr-FR" dirty="0"/>
              <a:t> &amp; widgets: </a:t>
            </a:r>
            <a:r>
              <a:rPr lang="fr-FR" dirty="0" err="1"/>
              <a:t>suitable</a:t>
            </a:r>
            <a:r>
              <a:rPr lang="fr-FR" dirty="0"/>
              <a:t> for Mars Cycles’ </a:t>
            </a:r>
            <a:r>
              <a:rPr lang="fr-FR" dirty="0" err="1"/>
              <a:t>website</a:t>
            </a:r>
            <a:r>
              <a:rPr lang="fr-FR" dirty="0"/>
              <a:t> to </a:t>
            </a:r>
            <a:r>
              <a:rPr lang="fr-FR" dirty="0" err="1"/>
              <a:t>ease</a:t>
            </a:r>
            <a:r>
              <a:rPr lang="fr-FR" dirty="0"/>
              <a:t> the </a:t>
            </a:r>
            <a:r>
              <a:rPr lang="fr-FR" dirty="0" err="1"/>
              <a:t>order</a:t>
            </a:r>
            <a:r>
              <a:rPr lang="fr-FR" dirty="0"/>
              <a:t> process and encourage best practices in the </a:t>
            </a:r>
            <a:r>
              <a:rPr lang="fr-FR" dirty="0" err="1"/>
              <a:t>company</a:t>
            </a:r>
            <a:r>
              <a:rPr lang="fr-FR" dirty="0"/>
              <a:t>.</a:t>
            </a:r>
          </a:p>
          <a:p>
            <a:pPr marL="182880" indent="0">
              <a:buNone/>
            </a:pPr>
            <a:r>
              <a:rPr lang="fr-FR" dirty="0"/>
              <a:t> 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AF4E0AC-0DEB-406D-94E4-9CAC822E1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 flexible solution for </a:t>
            </a:r>
            <a:r>
              <a:rPr lang="fr-FR" dirty="0" err="1"/>
              <a:t>users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9851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6AB42FC-8C16-47C0-BA80-69FDA37B00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C549C9A-8713-40FF-BB29-01E9F688E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2020, PDF Association</a:t>
            </a:r>
            <a:endParaRPr lang="en-US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6ACC19D-D765-43AE-9B88-D6DC78DAD7C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dirty="0"/>
              <a:t>SaaS solution </a:t>
            </a:r>
            <a:r>
              <a:rPr lang="fr-FR" dirty="0" err="1"/>
              <a:t>with</a:t>
            </a:r>
            <a:r>
              <a:rPr lang="fr-FR" dirty="0"/>
              <a:t> a flexible per usage model</a:t>
            </a:r>
          </a:p>
          <a:p>
            <a:r>
              <a:rPr lang="fr-FR" dirty="0"/>
              <a:t>Free online </a:t>
            </a:r>
            <a:r>
              <a:rPr lang="fr-FR" dirty="0" err="1"/>
              <a:t>tools</a:t>
            </a:r>
            <a:r>
              <a:rPr lang="fr-FR" dirty="0"/>
              <a:t> 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7C359F9-C47C-4DE3-BD1A-9611B2DB8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 flexible </a:t>
            </a:r>
            <a:r>
              <a:rPr lang="fr-FR" dirty="0" err="1"/>
              <a:t>pricing</a:t>
            </a:r>
            <a:r>
              <a:rPr lang="fr-F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23415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16208E9-5D5D-4BA7-9CB1-C568E4B3F1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5C46A2B-9D60-45D8-9C92-790B3B04E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2020, PDF Association</a:t>
            </a:r>
            <a:endParaRPr lang="en-US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92295A8-069E-40E4-9213-429723DD8B8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dirty="0"/>
              <a:t>Mars Cycles </a:t>
            </a:r>
            <a:r>
              <a:rPr lang="fr-FR" dirty="0" err="1"/>
              <a:t>wins</a:t>
            </a:r>
            <a:r>
              <a:rPr lang="fr-FR" dirty="0"/>
              <a:t> first </a:t>
            </a:r>
            <a:r>
              <a:rPr lang="fr-FR" dirty="0" err="1"/>
              <a:t>GreenIT</a:t>
            </a:r>
            <a:r>
              <a:rPr lang="fr-FR" dirty="0"/>
              <a:t> </a:t>
            </a:r>
            <a:r>
              <a:rPr lang="fr-FR" dirty="0" err="1"/>
              <a:t>award</a:t>
            </a:r>
            <a:r>
              <a:rPr lang="fr-FR" dirty="0"/>
              <a:t> for the </a:t>
            </a:r>
            <a:r>
              <a:rPr lang="fr-FR" dirty="0" err="1"/>
              <a:t>red</a:t>
            </a:r>
            <a:r>
              <a:rPr lang="fr-FR" dirty="0"/>
              <a:t> </a:t>
            </a:r>
            <a:r>
              <a:rPr lang="fr-FR" dirty="0" err="1"/>
              <a:t>planet</a:t>
            </a:r>
            <a:r>
              <a:rPr lang="fr-FR" dirty="0"/>
              <a:t>.</a:t>
            </a:r>
          </a:p>
          <a:p>
            <a:r>
              <a:rPr lang="fr-FR" dirty="0"/>
              <a:t>The </a:t>
            </a:r>
            <a:r>
              <a:rPr lang="fr-FR" dirty="0" err="1"/>
              <a:t>company</a:t>
            </a:r>
            <a:r>
              <a:rPr lang="fr-FR" dirty="0"/>
              <a:t> replaces </a:t>
            </a:r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tools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PassportPDF, like </a:t>
            </a:r>
            <a:r>
              <a:rPr lang="fr-FR" dirty="0" err="1"/>
              <a:t>BaaY</a:t>
            </a:r>
            <a:r>
              <a:rPr lang="fr-FR" dirty="0"/>
              <a:t> for OCR, </a:t>
            </a:r>
            <a:r>
              <a:rPr lang="fr-FR" dirty="0" err="1"/>
              <a:t>tools</a:t>
            </a:r>
            <a:r>
              <a:rPr lang="fr-FR" dirty="0"/>
              <a:t> for to manage </a:t>
            </a:r>
            <a:r>
              <a:rPr lang="fr-FR" dirty="0" err="1"/>
              <a:t>forms</a:t>
            </a:r>
            <a:r>
              <a:rPr lang="fr-FR" dirty="0"/>
              <a:t> </a:t>
            </a:r>
            <a:r>
              <a:rPr lang="fr-FR" dirty="0" err="1"/>
              <a:t>fields</a:t>
            </a:r>
            <a:r>
              <a:rPr lang="fr-FR" dirty="0"/>
              <a:t>, </a:t>
            </a:r>
            <a:r>
              <a:rPr lang="fr-FR" dirty="0" err="1"/>
              <a:t>accessibility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PDF/UA for documentation &amp; </a:t>
            </a:r>
            <a:r>
              <a:rPr lang="fr-FR" dirty="0" err="1"/>
              <a:t>invoices</a:t>
            </a:r>
            <a:r>
              <a:rPr lang="fr-FR" dirty="0"/>
              <a:t>.</a:t>
            </a:r>
          </a:p>
          <a:p>
            <a:endParaRPr lang="fr-FR" dirty="0"/>
          </a:p>
          <a:p>
            <a:pPr marL="18288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CF075F6C-1F50-401F-BEE5-6E4ADE5FE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777291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402763C-3B5A-4086-91F5-BC5294765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9857834-6001-4C3C-A717-9DEEB4B37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2020, PDF Association</a:t>
            </a:r>
            <a:endParaRPr lang="en-US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93FD20D-32B5-47C6-B414-3A97A4C2B79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dirty="0" err="1"/>
              <a:t>Any</a:t>
            </a:r>
            <a:r>
              <a:rPr lang="fr-FR" dirty="0"/>
              <a:t> questions?</a:t>
            </a:r>
          </a:p>
          <a:p>
            <a:endParaRPr lang="fr-FR" dirty="0"/>
          </a:p>
          <a:p>
            <a:r>
              <a:rPr lang="fr-FR" dirty="0"/>
              <a:t>ORPALIS &amp; PassportPDF info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F62A0D5-67A6-47C8-A199-A01DD457E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attention!</a:t>
            </a:r>
          </a:p>
        </p:txBody>
      </p:sp>
    </p:spTree>
    <p:extLst>
      <p:ext uri="{BB962C8B-B14F-4D97-AF65-F5344CB8AC3E}">
        <p14:creationId xmlns:p14="http://schemas.microsoft.com/office/powerpoint/2010/main" val="25333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DA8ED4C-8B68-4604-848B-4211B96CD2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3643BE3-1EC3-4FAB-B6B2-932CE770F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2020, PDF Association</a:t>
            </a:r>
            <a:endParaRPr lang="en-US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7C3350-E378-4D25-ACF9-1281E3E3333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dirty="0"/>
              <a:t>Loïc </a:t>
            </a:r>
            <a:r>
              <a:rPr lang="fr-FR" dirty="0" err="1"/>
              <a:t>Aigon</a:t>
            </a:r>
            <a:r>
              <a:rPr lang="fr-FR" dirty="0"/>
              <a:t> &amp; Elodie Tellier </a:t>
            </a:r>
            <a:r>
              <a:rPr lang="fr-FR" dirty="0" err="1"/>
              <a:t>from</a:t>
            </a:r>
            <a:r>
              <a:rPr lang="fr-FR" dirty="0"/>
              <a:t> ORPALIS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967F4DB-EEA6-4392-9572-6EF9F6F3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Meet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Speakers</a:t>
            </a:r>
          </a:p>
        </p:txBody>
      </p:sp>
    </p:spTree>
    <p:extLst>
      <p:ext uri="{BB962C8B-B14F-4D97-AF65-F5344CB8AC3E}">
        <p14:creationId xmlns:p14="http://schemas.microsoft.com/office/powerpoint/2010/main" val="4126888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656FDA7-86F6-4965-8C93-290BF7FB61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2168EE9-8D30-4A92-84E1-DAA2A5351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2020, PDF Association</a:t>
            </a:r>
            <a:endParaRPr lang="en-US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A4041F-239D-4B4E-9242-9F830733D2F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dirty="0"/>
              <a:t>Hyper-compression</a:t>
            </a:r>
          </a:p>
          <a:p>
            <a:r>
              <a:rPr lang="fr-FR" dirty="0"/>
              <a:t>Annotation &amp; collaboration</a:t>
            </a:r>
          </a:p>
          <a:p>
            <a:r>
              <a:rPr lang="fr-FR" dirty="0"/>
              <a:t>PDF/A conversion &amp; validation</a:t>
            </a:r>
          </a:p>
          <a:p>
            <a:r>
              <a:rPr lang="fr-FR" dirty="0" err="1"/>
              <a:t>Redaction</a:t>
            </a:r>
            <a:r>
              <a:rPr lang="fr-FR" dirty="0"/>
              <a:t> &amp; </a:t>
            </a:r>
            <a:r>
              <a:rPr lang="fr-FR" dirty="0" err="1"/>
              <a:t>privacy</a:t>
            </a:r>
            <a:endParaRPr lang="fr-FR" dirty="0"/>
          </a:p>
          <a:p>
            <a:r>
              <a:rPr lang="fr-FR" dirty="0" err="1"/>
              <a:t>Electronic</a:t>
            </a:r>
            <a:r>
              <a:rPr lang="fr-FR" dirty="0"/>
              <a:t> signature</a:t>
            </a:r>
          </a:p>
          <a:p>
            <a:r>
              <a:rPr lang="fr-FR" dirty="0"/>
              <a:t>Security </a:t>
            </a:r>
          </a:p>
          <a:p>
            <a:r>
              <a:rPr lang="fr-FR" dirty="0" err="1"/>
              <a:t>Integration</a:t>
            </a:r>
            <a:r>
              <a:rPr lang="fr-FR" dirty="0"/>
              <a:t> &amp; </a:t>
            </a:r>
            <a:r>
              <a:rPr lang="fr-FR" dirty="0" err="1"/>
              <a:t>pricing</a:t>
            </a:r>
            <a:endParaRPr lang="fr-FR" dirty="0"/>
          </a:p>
          <a:p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9D4A2FF-93B4-4007-9224-DF6E8F710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cover</a:t>
            </a:r>
          </a:p>
        </p:txBody>
      </p:sp>
    </p:spTree>
    <p:extLst>
      <p:ext uri="{BB962C8B-B14F-4D97-AF65-F5344CB8AC3E}">
        <p14:creationId xmlns:p14="http://schemas.microsoft.com/office/powerpoint/2010/main" val="532703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8B6F840-2AA8-418D-8D8C-BAD3DDBCCB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47AFE23-E91C-4FCB-9E4F-A9A29C55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2020, PDF Association</a:t>
            </a:r>
            <a:endParaRPr lang="en-US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8054D1-1B05-49C6-9E94-1EAC727F11E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dirty="0"/>
              <a:t>A new </a:t>
            </a:r>
            <a:r>
              <a:rPr lang="fr-FR" dirty="0" err="1"/>
              <a:t>law</a:t>
            </a:r>
            <a:r>
              <a:rPr lang="fr-FR" dirty="0"/>
              <a:t> states </a:t>
            </a:r>
            <a:r>
              <a:rPr lang="fr-FR" dirty="0" err="1"/>
              <a:t>that</a:t>
            </a:r>
            <a:r>
              <a:rPr lang="fr-FR" dirty="0"/>
              <a:t> all </a:t>
            </a:r>
            <a:r>
              <a:rPr lang="fr-FR" dirty="0" err="1"/>
              <a:t>companies</a:t>
            </a:r>
            <a:r>
              <a:rPr lang="fr-FR" dirty="0"/>
              <a:t> </a:t>
            </a:r>
            <a:r>
              <a:rPr lang="fr-FR" dirty="0" err="1"/>
              <a:t>making</a:t>
            </a:r>
            <a:r>
              <a:rPr lang="fr-FR" dirty="0"/>
              <a:t> business </a:t>
            </a:r>
            <a:r>
              <a:rPr lang="fr-FR" dirty="0" err="1"/>
              <a:t>with</a:t>
            </a:r>
            <a:r>
              <a:rPr lang="fr-FR" dirty="0"/>
              <a:t> Mars must use </a:t>
            </a:r>
            <a:r>
              <a:rPr lang="fr-FR" dirty="0" err="1"/>
              <a:t>electronic</a:t>
            </a:r>
            <a:r>
              <a:rPr lang="fr-FR" dirty="0"/>
              <a:t> </a:t>
            </a:r>
            <a:r>
              <a:rPr lang="fr-FR" dirty="0" err="1"/>
              <a:t>invoicing</a:t>
            </a:r>
            <a:r>
              <a:rPr lang="fr-FR" dirty="0"/>
              <a:t> and </a:t>
            </a:r>
            <a:r>
              <a:rPr lang="fr-FR" dirty="0" err="1"/>
              <a:t>archiving</a:t>
            </a:r>
            <a:r>
              <a:rPr lang="fr-FR" dirty="0"/>
              <a:t>, </a:t>
            </a:r>
            <a:r>
              <a:rPr lang="fr-FR" dirty="0" err="1"/>
              <a:t>starting</a:t>
            </a:r>
            <a:r>
              <a:rPr lang="fr-FR" dirty="0"/>
              <a:t> 01/01/2020.</a:t>
            </a:r>
          </a:p>
          <a:p>
            <a:r>
              <a:rPr lang="fr-FR" dirty="0"/>
              <a:t>The first GDPR fines have been </a:t>
            </a:r>
            <a:r>
              <a:rPr lang="fr-FR" dirty="0" err="1"/>
              <a:t>issued</a:t>
            </a:r>
            <a:r>
              <a:rPr lang="fr-FR" dirty="0"/>
              <a:t>.</a:t>
            </a:r>
          </a:p>
          <a:p>
            <a:r>
              <a:rPr lang="fr-FR" dirty="0"/>
              <a:t>Mars Cycles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already</a:t>
            </a:r>
            <a:r>
              <a:rPr lang="fr-FR" dirty="0"/>
              <a:t> </a:t>
            </a:r>
            <a:r>
              <a:rPr lang="fr-FR" dirty="0" err="1"/>
              <a:t>late</a:t>
            </a:r>
            <a:r>
              <a:rPr lang="fr-FR" dirty="0"/>
              <a:t> to </a:t>
            </a:r>
            <a:r>
              <a:rPr lang="fr-FR" dirty="0" err="1"/>
              <a:t>comply</a:t>
            </a:r>
            <a:r>
              <a:rPr lang="fr-FR" dirty="0"/>
              <a:t> to the </a:t>
            </a:r>
            <a:r>
              <a:rPr lang="fr-FR" dirty="0" err="1"/>
              <a:t>law</a:t>
            </a:r>
            <a:r>
              <a:rPr lang="fr-FR" dirty="0"/>
              <a:t>, </a:t>
            </a:r>
            <a:r>
              <a:rPr lang="fr-FR" dirty="0" err="1"/>
              <a:t>so</a:t>
            </a:r>
            <a:r>
              <a:rPr lang="fr-FR" dirty="0"/>
              <a:t> the </a:t>
            </a:r>
            <a:r>
              <a:rPr lang="fr-FR" dirty="0" err="1"/>
              <a:t>company</a:t>
            </a:r>
            <a:r>
              <a:rPr lang="fr-FR" dirty="0"/>
              <a:t> </a:t>
            </a:r>
            <a:r>
              <a:rPr lang="fr-FR" dirty="0" err="1"/>
              <a:t>needs</a:t>
            </a:r>
            <a:r>
              <a:rPr lang="fr-FR" dirty="0"/>
              <a:t> a solution, fast. </a:t>
            </a:r>
          </a:p>
          <a:p>
            <a:r>
              <a:rPr lang="fr-FR" dirty="0"/>
              <a:t>Mars Cycles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tools</a:t>
            </a:r>
            <a:r>
              <a:rPr lang="fr-FR" dirty="0"/>
              <a:t> for </a:t>
            </a:r>
            <a:r>
              <a:rPr lang="fr-FR" dirty="0" err="1"/>
              <a:t>various</a:t>
            </a:r>
            <a:r>
              <a:rPr lang="fr-FR" dirty="0"/>
              <a:t> services, </a:t>
            </a:r>
            <a:r>
              <a:rPr lang="fr-FR" dirty="0" err="1"/>
              <a:t>making</a:t>
            </a:r>
            <a:r>
              <a:rPr lang="fr-FR" dirty="0"/>
              <a:t> </a:t>
            </a:r>
            <a:r>
              <a:rPr lang="fr-FR" dirty="0" err="1"/>
              <a:t>processes</a:t>
            </a:r>
            <a:r>
              <a:rPr lang="fr-FR" dirty="0"/>
              <a:t> long and </a:t>
            </a:r>
            <a:r>
              <a:rPr lang="fr-FR" dirty="0" err="1"/>
              <a:t>often</a:t>
            </a:r>
            <a:r>
              <a:rPr lang="fr-FR" dirty="0"/>
              <a:t> </a:t>
            </a:r>
            <a:r>
              <a:rPr lang="fr-FR" dirty="0" err="1"/>
              <a:t>complex</a:t>
            </a:r>
            <a:r>
              <a:rPr lang="fr-FR" dirty="0"/>
              <a:t>. 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82B2F62-190A-4AB3-B2E7-7E933E0A4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Issues</a:t>
            </a:r>
          </a:p>
        </p:txBody>
      </p:sp>
    </p:spTree>
    <p:extLst>
      <p:ext uri="{BB962C8B-B14F-4D97-AF65-F5344CB8AC3E}">
        <p14:creationId xmlns:p14="http://schemas.microsoft.com/office/powerpoint/2010/main" val="861001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AE3F590-0C8F-41B0-ADAC-A1ACDBF27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AA77D38-1A6E-4655-AD72-E75492206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2020, PDF Association</a:t>
            </a:r>
            <a:endParaRPr lang="en-US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41FD407-8D43-4F28-87DA-0F0C22B1E7E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825552" y="2055390"/>
            <a:ext cx="10661848" cy="495300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fr-FR" dirty="0"/>
              <a:t>Cloud </a:t>
            </a:r>
            <a:r>
              <a:rPr lang="fr-FR" dirty="0" err="1"/>
              <a:t>ecosytem</a:t>
            </a:r>
            <a:r>
              <a:rPr lang="fr-FR" dirty="0"/>
              <a:t> to </a:t>
            </a:r>
            <a:r>
              <a:rPr lang="fr-FR" dirty="0" err="1"/>
              <a:t>simplify</a:t>
            </a:r>
            <a:r>
              <a:rPr lang="fr-FR" dirty="0"/>
              <a:t> PDF and </a:t>
            </a:r>
            <a:r>
              <a:rPr lang="fr-FR" dirty="0" err="1"/>
              <a:t>electronic</a:t>
            </a:r>
            <a:r>
              <a:rPr lang="fr-FR" dirty="0"/>
              <a:t> documents management for </a:t>
            </a:r>
            <a:r>
              <a:rPr lang="fr-FR" dirty="0" err="1"/>
              <a:t>everyone</a:t>
            </a:r>
            <a:r>
              <a:rPr lang="fr-FR" dirty="0"/>
              <a:t>: </a:t>
            </a:r>
            <a:r>
              <a:rPr lang="fr-FR" dirty="0" err="1"/>
              <a:t>individuals</a:t>
            </a:r>
            <a:r>
              <a:rPr lang="fr-FR" dirty="0"/>
              <a:t>, </a:t>
            </a:r>
            <a:r>
              <a:rPr lang="fr-FR" dirty="0" err="1"/>
              <a:t>professionals</a:t>
            </a:r>
            <a:r>
              <a:rPr lang="fr-FR" dirty="0"/>
              <a:t>, and </a:t>
            </a:r>
            <a:r>
              <a:rPr lang="fr-FR" dirty="0" err="1"/>
              <a:t>developers</a:t>
            </a:r>
            <a:r>
              <a:rPr lang="fr-FR" dirty="0"/>
              <a:t>. 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fr-FR" dirty="0"/>
              <a:t>PassportPDF </a:t>
            </a:r>
            <a:r>
              <a:rPr lang="fr-FR" dirty="0" err="1"/>
              <a:t>provides</a:t>
            </a:r>
            <a:r>
              <a:rPr lang="fr-FR" dirty="0"/>
              <a:t> </a:t>
            </a:r>
            <a:r>
              <a:rPr lang="fr-FR" dirty="0" err="1"/>
              <a:t>microservices</a:t>
            </a:r>
            <a:r>
              <a:rPr lang="fr-FR" dirty="0"/>
              <a:t> to manage the full </a:t>
            </a:r>
            <a:r>
              <a:rPr lang="fr-FR" dirty="0" err="1"/>
              <a:t>electronic</a:t>
            </a:r>
            <a:r>
              <a:rPr lang="fr-FR" dirty="0"/>
              <a:t> document </a:t>
            </a:r>
            <a:r>
              <a:rPr lang="fr-FR" dirty="0" err="1"/>
              <a:t>lifecycle</a:t>
            </a:r>
            <a:r>
              <a:rPr lang="fr-FR" dirty="0"/>
              <a:t>, </a:t>
            </a:r>
            <a:r>
              <a:rPr lang="fr-FR" dirty="0" err="1"/>
              <a:t>from</a:t>
            </a:r>
            <a:r>
              <a:rPr lang="fr-FR" dirty="0"/>
              <a:t> acquisition to </a:t>
            </a:r>
            <a:r>
              <a:rPr lang="fr-FR" dirty="0" err="1"/>
              <a:t>storage</a:t>
            </a:r>
            <a:r>
              <a:rPr lang="fr-FR" dirty="0"/>
              <a:t>.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fr-FR" dirty="0" err="1"/>
              <a:t>Users</a:t>
            </a:r>
            <a:r>
              <a:rPr lang="fr-FR" dirty="0"/>
              <a:t> can consume the </a:t>
            </a:r>
            <a:r>
              <a:rPr lang="fr-FR" dirty="0" err="1"/>
              <a:t>microservices</a:t>
            </a:r>
            <a:r>
              <a:rPr lang="fr-FR" dirty="0"/>
              <a:t> the </a:t>
            </a:r>
            <a:r>
              <a:rPr lang="fr-FR" dirty="0" err="1"/>
              <a:t>way</a:t>
            </a:r>
            <a:r>
              <a:rPr lang="fr-FR" dirty="0"/>
              <a:t>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want</a:t>
            </a:r>
            <a:r>
              <a:rPr lang="fr-FR" dirty="0"/>
              <a:t>: desktop apps, online services, APIs, SDK. 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364D18C-FE3D-482A-A536-20B994603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PassportPDF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648A1C40-8D58-44E9-82C5-00156F259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2759" y="4014975"/>
            <a:ext cx="864321" cy="832010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792A1647-C4AB-46C7-9574-088B465C57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84988" y="2519192"/>
            <a:ext cx="979862" cy="648073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F2E24E55-CB73-44A6-95B6-D4B9FD87ED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35157" y="5458604"/>
            <a:ext cx="879523" cy="88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27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DECDAA4-7EB3-484A-A2CB-967D187308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8FF683-CBA6-45D5-AA8E-524CDD85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2020, PDF Association</a:t>
            </a:r>
            <a:endParaRPr lang="en-US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A7353989-BFF5-4969-AE6D-4AFF6E35A32B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648" y="514400"/>
            <a:ext cx="1224136" cy="1224136"/>
          </a:xfr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85C996AD-CB15-4D2F-BEA8-B324689EC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Hyper-compression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B0DFF4D0-138C-43B0-8D86-53576BA71422}"/>
              </a:ext>
            </a:extLst>
          </p:cNvPr>
          <p:cNvSpPr txBox="1">
            <a:spLocks/>
          </p:cNvSpPr>
          <p:nvPr/>
        </p:nvSpPr>
        <p:spPr>
          <a:xfrm>
            <a:off x="685800" y="2057400"/>
            <a:ext cx="13258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274320" algn="l" defTabSz="1463040" rtl="0" eaLnBrk="1" latinLnBrk="0" hangingPunct="1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8188" indent="-273050" algn="l" defTabSz="1463040" rtl="0" eaLnBrk="1" latinLnBrk="0" hangingPunct="1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31875" indent="-273050" algn="l" defTabSz="1463040" rtl="0" eaLnBrk="1" latinLnBrk="0" hangingPunct="1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12863" indent="-273050" algn="l" defTabSz="1463040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6550" indent="-273050" algn="l" defTabSz="1463040" rtl="0" eaLnBrk="1" latinLnBrk="0" hangingPunct="1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4023360" indent="-365760" algn="l" defTabSz="146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146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146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146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PROBLEM</a:t>
            </a:r>
            <a:endParaRPr lang="fr-FR" sz="2800" i="1" dirty="0"/>
          </a:p>
          <a:p>
            <a:pPr lvl="1"/>
            <a:r>
              <a:rPr lang="fr-FR" sz="2400" dirty="0"/>
              <a:t>Mars Cycle documents </a:t>
            </a:r>
            <a:r>
              <a:rPr lang="fr-FR" sz="2400" dirty="0" err="1"/>
              <a:t>volumetry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very</a:t>
            </a:r>
            <a:r>
              <a:rPr lang="fr-FR" sz="2400" dirty="0"/>
              <a:t> large.</a:t>
            </a:r>
            <a:endParaRPr lang="fr-FR" sz="2400" i="1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fr-FR" dirty="0"/>
              <a:t>SOLUTION</a:t>
            </a:r>
          </a:p>
          <a:p>
            <a:pPr lvl="1"/>
            <a:r>
              <a:rPr lang="fr-FR" sz="2400" dirty="0"/>
              <a:t>Hyper-Compression </a:t>
            </a:r>
            <a:r>
              <a:rPr lang="fr-FR" sz="2400" dirty="0" err="1"/>
              <a:t>significantly</a:t>
            </a:r>
            <a:r>
              <a:rPr lang="fr-FR" sz="2400" dirty="0"/>
              <a:t> </a:t>
            </a:r>
            <a:r>
              <a:rPr lang="fr-FR" sz="2400" dirty="0" err="1"/>
              <a:t>decreases</a:t>
            </a:r>
            <a:r>
              <a:rPr lang="fr-FR" sz="2400" dirty="0"/>
              <a:t> files size.</a:t>
            </a:r>
          </a:p>
          <a:p>
            <a:r>
              <a:rPr lang="fr-FR" dirty="0"/>
              <a:t>RESULT</a:t>
            </a:r>
          </a:p>
          <a:p>
            <a:pPr lvl="1"/>
            <a:r>
              <a:rPr lang="fr-FR" sz="2400" dirty="0" err="1"/>
              <a:t>Company’s</a:t>
            </a:r>
            <a:r>
              <a:rPr lang="fr-FR" sz="2400" dirty="0"/>
              <a:t> global </a:t>
            </a:r>
            <a:r>
              <a:rPr lang="fr-FR" sz="2400" dirty="0" err="1"/>
              <a:t>storage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dramatically</a:t>
            </a:r>
            <a:r>
              <a:rPr lang="fr-FR" sz="2400" dirty="0"/>
              <a:t> </a:t>
            </a:r>
            <a:r>
              <a:rPr lang="fr-FR" sz="2400" dirty="0" err="1"/>
              <a:t>reduced</a:t>
            </a:r>
            <a:r>
              <a:rPr lang="fr-FR" sz="2400" dirty="0"/>
              <a:t>.</a:t>
            </a:r>
          </a:p>
          <a:p>
            <a:pPr lvl="1"/>
            <a:endParaRPr lang="fr-FR" sz="2400" dirty="0"/>
          </a:p>
          <a:p>
            <a:pPr lvl="1"/>
            <a:endParaRPr lang="fr-FR" sz="2400" dirty="0"/>
          </a:p>
          <a:p>
            <a:pPr lvl="1"/>
            <a:endParaRPr lang="fr-FR" sz="2400" dirty="0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AA59ACBC-50D0-4574-B249-343497B8FDDB}"/>
              </a:ext>
            </a:extLst>
          </p:cNvPr>
          <p:cNvGrpSpPr/>
          <p:nvPr/>
        </p:nvGrpSpPr>
        <p:grpSpPr>
          <a:xfrm>
            <a:off x="10051504" y="2962672"/>
            <a:ext cx="2797014" cy="3538736"/>
            <a:chOff x="5747657" y="0"/>
            <a:chExt cx="6504668" cy="8229600"/>
          </a:xfrm>
        </p:grpSpPr>
        <p:pic>
          <p:nvPicPr>
            <p:cNvPr id="21" name="Graphique 20">
              <a:extLst>
                <a:ext uri="{FF2B5EF4-FFF2-40B4-BE49-F238E27FC236}">
                  <a16:creationId xmlns:a16="http://schemas.microsoft.com/office/drawing/2014/main" id="{65EA38C2-4498-4C90-A6CA-438F84837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47657" y="0"/>
              <a:ext cx="3135086" cy="8229600"/>
            </a:xfrm>
            <a:prstGeom prst="rect">
              <a:avLst/>
            </a:prstGeom>
          </p:spPr>
        </p:pic>
        <p:pic>
          <p:nvPicPr>
            <p:cNvPr id="22" name="Graphique 21">
              <a:extLst>
                <a:ext uri="{FF2B5EF4-FFF2-40B4-BE49-F238E27FC236}">
                  <a16:creationId xmlns:a16="http://schemas.microsoft.com/office/drawing/2014/main" id="{A4986A82-9025-422F-A1AA-56C568C9A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117239" y="4702628"/>
              <a:ext cx="3135086" cy="3526972"/>
            </a:xfrm>
            <a:prstGeom prst="rect">
              <a:avLst/>
            </a:prstGeom>
          </p:spPr>
        </p:pic>
      </p:grpSp>
      <p:sp>
        <p:nvSpPr>
          <p:cNvPr id="24" name="Flèche : virage 23">
            <a:extLst>
              <a:ext uri="{FF2B5EF4-FFF2-40B4-BE49-F238E27FC236}">
                <a16:creationId xmlns:a16="http://schemas.microsoft.com/office/drawing/2014/main" id="{3A25D75D-A546-4CFC-865B-46EBA0741087}"/>
              </a:ext>
            </a:extLst>
          </p:cNvPr>
          <p:cNvSpPr/>
          <p:nvPr/>
        </p:nvSpPr>
        <p:spPr bwMode="auto">
          <a:xfrm rot="5400000">
            <a:off x="11131624" y="3644307"/>
            <a:ext cx="1656184" cy="831138"/>
          </a:xfrm>
          <a:prstGeom prst="bentArrow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8546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294F254-4FB9-40BB-8B6D-6D2AB51E32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4DF7A55-6280-4B00-B0D1-4B78C5AA0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2020, PDF Association</a:t>
            </a:r>
            <a:endParaRPr lang="en-US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2E8844A-7BAB-4B87-ACBC-6B0C695B4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Annotation &amp; collaboration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49A8512E-598C-4903-BE67-1E3DB851E11A}"/>
              </a:ext>
            </a:extLst>
          </p:cNvPr>
          <p:cNvSpPr txBox="1">
            <a:spLocks/>
          </p:cNvSpPr>
          <p:nvPr/>
        </p:nvSpPr>
        <p:spPr>
          <a:xfrm>
            <a:off x="685800" y="2057400"/>
            <a:ext cx="13258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274320" algn="l" defTabSz="1463040" rtl="0" eaLnBrk="1" latinLnBrk="0" hangingPunct="1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8188" indent="-273050" algn="l" defTabSz="1463040" rtl="0" eaLnBrk="1" latinLnBrk="0" hangingPunct="1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31875" indent="-273050" algn="l" defTabSz="1463040" rtl="0" eaLnBrk="1" latinLnBrk="0" hangingPunct="1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12863" indent="-273050" algn="l" defTabSz="1463040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6550" indent="-273050" algn="l" defTabSz="1463040" rtl="0" eaLnBrk="1" latinLnBrk="0" hangingPunct="1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4023360" indent="-365760" algn="l" defTabSz="146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146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146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146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PROBLEM</a:t>
            </a:r>
            <a:endParaRPr lang="fr-FR" sz="2800" i="1" dirty="0"/>
          </a:p>
          <a:p>
            <a:pPr lvl="1"/>
            <a:r>
              <a:rPr lang="fr-FR" sz="2400" dirty="0"/>
              <a:t>Mars Cycle </a:t>
            </a:r>
            <a:r>
              <a:rPr lang="fr-FR" sz="2400" dirty="0" err="1"/>
              <a:t>suffers</a:t>
            </a:r>
            <a:r>
              <a:rPr lang="fr-FR" sz="2400" dirty="0"/>
              <a:t> </a:t>
            </a:r>
            <a:r>
              <a:rPr lang="fr-FR" sz="2400" dirty="0" err="1"/>
              <a:t>projects</a:t>
            </a:r>
            <a:r>
              <a:rPr lang="fr-FR" sz="2400" dirty="0"/>
              <a:t> </a:t>
            </a:r>
            <a:r>
              <a:rPr lang="fr-FR" sz="2400" dirty="0" err="1"/>
              <a:t>delays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</a:t>
            </a:r>
            <a:br>
              <a:rPr lang="fr-FR" sz="2400" dirty="0"/>
            </a:br>
            <a:r>
              <a:rPr lang="fr-FR" sz="2400" dirty="0" err="1"/>
              <a:t>poor</a:t>
            </a:r>
            <a:r>
              <a:rPr lang="fr-FR" sz="2400" dirty="0"/>
              <a:t> </a:t>
            </a:r>
            <a:r>
              <a:rPr lang="fr-FR" sz="2400" dirty="0" err="1"/>
              <a:t>internal</a:t>
            </a:r>
            <a:r>
              <a:rPr lang="fr-FR" sz="2400" dirty="0"/>
              <a:t> collaboration workflows. </a:t>
            </a:r>
            <a:endParaRPr lang="fr-FR" sz="2400" i="1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fr-FR" dirty="0"/>
              <a:t>SOLUTION</a:t>
            </a:r>
          </a:p>
          <a:p>
            <a:pPr lvl="1"/>
            <a:r>
              <a:rPr lang="fr-FR" sz="2400" dirty="0"/>
              <a:t>The Annotation and Collaboration </a:t>
            </a:r>
            <a:r>
              <a:rPr lang="fr-FR" sz="2400" dirty="0" err="1"/>
              <a:t>allows</a:t>
            </a:r>
            <a:r>
              <a:rPr lang="fr-FR" sz="2400" dirty="0"/>
              <a:t> teams </a:t>
            </a:r>
            <a:br>
              <a:rPr lang="fr-FR" sz="2400" dirty="0"/>
            </a:br>
            <a:r>
              <a:rPr lang="fr-FR" sz="2400" dirty="0"/>
              <a:t>to </a:t>
            </a:r>
            <a:r>
              <a:rPr lang="fr-FR" sz="2400" dirty="0" err="1"/>
              <a:t>share</a:t>
            </a:r>
            <a:r>
              <a:rPr lang="fr-FR" sz="2400" dirty="0"/>
              <a:t> </a:t>
            </a:r>
            <a:r>
              <a:rPr lang="fr-FR" sz="2400" dirty="0" err="1"/>
              <a:t>their</a:t>
            </a:r>
            <a:r>
              <a:rPr lang="fr-FR" sz="2400" dirty="0"/>
              <a:t> </a:t>
            </a:r>
            <a:r>
              <a:rPr lang="fr-FR" sz="2400" dirty="0" err="1"/>
              <a:t>thoughts</a:t>
            </a:r>
            <a:r>
              <a:rPr lang="fr-FR" sz="2400" dirty="0"/>
              <a:t> on a single document</a:t>
            </a:r>
          </a:p>
          <a:p>
            <a:r>
              <a:rPr lang="fr-FR" dirty="0"/>
              <a:t>RESULT</a:t>
            </a:r>
          </a:p>
          <a:p>
            <a:pPr lvl="1"/>
            <a:r>
              <a:rPr lang="fr-FR" sz="2400" dirty="0"/>
              <a:t>Managers speed up the Time-To-</a:t>
            </a:r>
            <a:r>
              <a:rPr lang="fr-FR" sz="2400" dirty="0" err="1"/>
              <a:t>Market</a:t>
            </a:r>
            <a:r>
              <a:rPr lang="fr-FR" sz="2400" dirty="0"/>
              <a:t> of the </a:t>
            </a:r>
            <a:r>
              <a:rPr lang="fr-FR" sz="2400" dirty="0" err="1"/>
              <a:t>Company</a:t>
            </a:r>
            <a:endParaRPr lang="fr-FR" sz="2400" dirty="0"/>
          </a:p>
          <a:p>
            <a:pPr lvl="1"/>
            <a:endParaRPr lang="fr-FR" sz="2400" dirty="0"/>
          </a:p>
          <a:p>
            <a:pPr lvl="1"/>
            <a:endParaRPr lang="fr-FR" sz="2400" dirty="0"/>
          </a:p>
          <a:p>
            <a:pPr lvl="1"/>
            <a:endParaRPr lang="fr-FR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67E74A-E5D8-4328-8A70-6C2A85E6AEBA}"/>
              </a:ext>
            </a:extLst>
          </p:cNvPr>
          <p:cNvSpPr/>
          <p:nvPr/>
        </p:nvSpPr>
        <p:spPr bwMode="auto">
          <a:xfrm>
            <a:off x="11491664" y="442392"/>
            <a:ext cx="1224136" cy="1296144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76C35CC-8CE5-4F3B-B665-C407BDC2827F}"/>
              </a:ext>
            </a:extLst>
          </p:cNvPr>
          <p:cNvSpPr txBox="1"/>
          <p:nvPr/>
        </p:nvSpPr>
        <p:spPr>
          <a:xfrm>
            <a:off x="11491664" y="442392"/>
            <a:ext cx="1224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8C031622-198E-4C36-9792-FF6D3EA25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264" y="2154409"/>
            <a:ext cx="2985293" cy="2379491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1209F163-5D39-48CB-B8FD-548D72FD8C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47648" y="4511138"/>
            <a:ext cx="2251461" cy="2173394"/>
          </a:xfrm>
          <a:prstGeom prst="rect">
            <a:avLst/>
          </a:prstGeom>
        </p:spPr>
      </p:pic>
      <p:sp>
        <p:nvSpPr>
          <p:cNvPr id="13" name="Flèche : virage 12">
            <a:extLst>
              <a:ext uri="{FF2B5EF4-FFF2-40B4-BE49-F238E27FC236}">
                <a16:creationId xmlns:a16="http://schemas.microsoft.com/office/drawing/2014/main" id="{1E7806EF-47F7-40DE-86B5-BBF47B0B1807}"/>
              </a:ext>
            </a:extLst>
          </p:cNvPr>
          <p:cNvSpPr/>
          <p:nvPr/>
        </p:nvSpPr>
        <p:spPr bwMode="auto">
          <a:xfrm flipV="1">
            <a:off x="10267528" y="4630906"/>
            <a:ext cx="757152" cy="1284093"/>
          </a:xfrm>
          <a:prstGeom prst="bentArrow">
            <a:avLst>
              <a:gd name="adj1" fmla="val 22596"/>
              <a:gd name="adj2" fmla="val 25000"/>
              <a:gd name="adj3" fmla="val 25000"/>
              <a:gd name="adj4" fmla="val 43750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1271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E31063-FFA5-4FDA-8445-E8AB81D26F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541C72E-5765-4B77-A4F8-20866006F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2020, PDF Association</a:t>
            </a:r>
            <a:endParaRPr lang="en-US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66CD3D4-F3E3-46B6-9EA6-77C2CD709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PDF/A conversion &amp; validation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E027E597-37BF-4CFD-8822-871B1EC75609}"/>
              </a:ext>
            </a:extLst>
          </p:cNvPr>
          <p:cNvSpPr txBox="1">
            <a:spLocks/>
          </p:cNvSpPr>
          <p:nvPr/>
        </p:nvSpPr>
        <p:spPr>
          <a:xfrm>
            <a:off x="685800" y="2057400"/>
            <a:ext cx="13258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274320" algn="l" defTabSz="1463040" rtl="0" eaLnBrk="1" latinLnBrk="0" hangingPunct="1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8188" indent="-273050" algn="l" defTabSz="1463040" rtl="0" eaLnBrk="1" latinLnBrk="0" hangingPunct="1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31875" indent="-273050" algn="l" defTabSz="1463040" rtl="0" eaLnBrk="1" latinLnBrk="0" hangingPunct="1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12863" indent="-273050" algn="l" defTabSz="1463040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6550" indent="-273050" algn="l" defTabSz="1463040" rtl="0" eaLnBrk="1" latinLnBrk="0" hangingPunct="1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4023360" indent="-365760" algn="l" defTabSz="146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146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146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146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PROBLEM</a:t>
            </a:r>
            <a:endParaRPr lang="fr-FR" sz="2800" i="1" dirty="0"/>
          </a:p>
          <a:p>
            <a:pPr lvl="1"/>
            <a:r>
              <a:rPr lang="fr-FR" sz="2400" dirty="0" err="1"/>
              <a:t>Some</a:t>
            </a:r>
            <a:r>
              <a:rPr lang="fr-FR" sz="2400" dirty="0"/>
              <a:t> Bicycles’ </a:t>
            </a:r>
            <a:r>
              <a:rPr lang="fr-FR" sz="2400" dirty="0" err="1"/>
              <a:t>users</a:t>
            </a:r>
            <a:r>
              <a:rPr lang="fr-FR" sz="2400" dirty="0"/>
              <a:t> manuels and </a:t>
            </a:r>
            <a:r>
              <a:rPr lang="fr-FR" sz="2400" dirty="0" err="1"/>
              <a:t>blueprints</a:t>
            </a:r>
            <a:r>
              <a:rPr lang="fr-FR" sz="2400" dirty="0"/>
              <a:t> </a:t>
            </a:r>
            <a:r>
              <a:rPr lang="fr-FR" sz="2400" dirty="0" err="1"/>
              <a:t>cannot</a:t>
            </a:r>
            <a:r>
              <a:rPr lang="fr-FR" sz="2400" dirty="0"/>
              <a:t> </a:t>
            </a:r>
            <a:r>
              <a:rPr lang="fr-FR" sz="2400" dirty="0" err="1"/>
              <a:t>be</a:t>
            </a:r>
            <a:r>
              <a:rPr lang="fr-FR" sz="2400" dirty="0"/>
              <a:t> </a:t>
            </a:r>
            <a:r>
              <a:rPr lang="fr-FR" sz="2400" dirty="0" err="1"/>
              <a:t>read</a:t>
            </a:r>
            <a:r>
              <a:rPr lang="fr-FR" sz="2400" dirty="0"/>
              <a:t> </a:t>
            </a:r>
            <a:r>
              <a:rPr lang="fr-FR" sz="2400" dirty="0" err="1"/>
              <a:t>anymore</a:t>
            </a:r>
            <a:r>
              <a:rPr lang="fr-FR" sz="2400" dirty="0"/>
              <a:t>.</a:t>
            </a:r>
            <a:endParaRPr lang="fr-FR" sz="2400" i="1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fr-FR" dirty="0"/>
              <a:t>SOLUTION</a:t>
            </a:r>
          </a:p>
          <a:p>
            <a:pPr lvl="1"/>
            <a:r>
              <a:rPr lang="fr-FR" sz="2400" dirty="0"/>
              <a:t>PDF/A Conversion </a:t>
            </a:r>
            <a:r>
              <a:rPr lang="fr-FR" sz="2400" dirty="0" err="1"/>
              <a:t>guarranties</a:t>
            </a:r>
            <a:r>
              <a:rPr lang="fr-FR" sz="2400" dirty="0"/>
              <a:t> long-</a:t>
            </a:r>
            <a:r>
              <a:rPr lang="fr-FR" sz="2400" dirty="0" err="1"/>
              <a:t>term</a:t>
            </a:r>
            <a:r>
              <a:rPr lang="fr-FR" sz="2400" dirty="0"/>
              <a:t> conservation.</a:t>
            </a:r>
          </a:p>
          <a:p>
            <a:r>
              <a:rPr lang="fr-FR" dirty="0"/>
              <a:t>RESULT</a:t>
            </a:r>
          </a:p>
          <a:p>
            <a:pPr lvl="1"/>
            <a:r>
              <a:rPr lang="fr-FR" sz="2400" dirty="0"/>
              <a:t>Mars Cycles’ </a:t>
            </a:r>
            <a:r>
              <a:rPr lang="fr-FR" sz="2400" dirty="0" err="1"/>
              <a:t>legacy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preserved</a:t>
            </a:r>
            <a:r>
              <a:rPr lang="fr-FR" sz="2400" dirty="0"/>
              <a:t>! Files </a:t>
            </a:r>
            <a:r>
              <a:rPr lang="fr-FR" sz="2400" dirty="0" err="1"/>
              <a:t>will</a:t>
            </a:r>
            <a:r>
              <a:rPr lang="fr-FR" sz="2400" dirty="0"/>
              <a:t> </a:t>
            </a:r>
            <a:r>
              <a:rPr lang="fr-FR" sz="2400" dirty="0" err="1"/>
              <a:t>still</a:t>
            </a:r>
            <a:r>
              <a:rPr lang="fr-FR" sz="2400" dirty="0"/>
              <a:t> </a:t>
            </a:r>
            <a:r>
              <a:rPr lang="fr-FR" sz="2400" dirty="0" err="1"/>
              <a:t>be</a:t>
            </a:r>
            <a:r>
              <a:rPr lang="fr-FR" sz="2400" dirty="0"/>
              <a:t> </a:t>
            </a:r>
            <a:r>
              <a:rPr lang="fr-FR" sz="2400" dirty="0" err="1"/>
              <a:t>readable</a:t>
            </a:r>
            <a:r>
              <a:rPr lang="fr-FR" sz="2400" dirty="0"/>
              <a:t> </a:t>
            </a:r>
            <a:br>
              <a:rPr lang="fr-FR" sz="2400" dirty="0"/>
            </a:br>
            <a:r>
              <a:rPr lang="fr-FR" sz="2400" dirty="0"/>
              <a:t>in the long-terme future as </a:t>
            </a:r>
            <a:r>
              <a:rPr lang="fr-FR" sz="2400" dirty="0" err="1"/>
              <a:t>warranted</a:t>
            </a:r>
            <a:r>
              <a:rPr lang="fr-FR" sz="2400" dirty="0"/>
              <a:t> by </a:t>
            </a:r>
            <a:r>
              <a:rPr lang="fr-FR" sz="2400" dirty="0" err="1"/>
              <a:t>VeraPDF</a:t>
            </a:r>
            <a:r>
              <a:rPr lang="fr-FR" sz="2400" dirty="0"/>
              <a:t> PDF/A check.</a:t>
            </a:r>
          </a:p>
          <a:p>
            <a:pPr lvl="1"/>
            <a:endParaRPr lang="fr-FR" sz="2400" dirty="0"/>
          </a:p>
          <a:p>
            <a:pPr lvl="1"/>
            <a:endParaRPr lang="fr-FR" sz="2400" dirty="0"/>
          </a:p>
          <a:p>
            <a:pPr lvl="1"/>
            <a:endParaRPr lang="fr-FR" sz="2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C1DB34E-5DA2-4F7D-A993-1F5730A7C7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646" y="514401"/>
            <a:ext cx="1224137" cy="1226528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1F13314D-3084-4964-8777-AF41027CA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49606" y="3273760"/>
            <a:ext cx="230933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10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1AD720B-FDC3-4F8F-88FF-B9E603A518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D13B925-D330-4A93-A747-94D2AF314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2020, PDF Association</a:t>
            </a:r>
            <a:endParaRPr lang="en-US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EC4F8A1-05CA-4F7E-8DC3-D37C3AFE3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Redaction</a:t>
            </a:r>
            <a:r>
              <a:rPr lang="fr-FR" dirty="0"/>
              <a:t> &amp; </a:t>
            </a:r>
            <a:r>
              <a:rPr lang="fr-FR" dirty="0" err="1"/>
              <a:t>privacy</a:t>
            </a:r>
            <a:endParaRPr lang="fr-FR" dirty="0"/>
          </a:p>
        </p:txBody>
      </p:sp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5E1A71F7-854B-4878-9142-52A689EAAA4C}"/>
              </a:ext>
            </a:extLst>
          </p:cNvPr>
          <p:cNvSpPr txBox="1">
            <a:spLocks/>
          </p:cNvSpPr>
          <p:nvPr/>
        </p:nvSpPr>
        <p:spPr>
          <a:xfrm>
            <a:off x="685800" y="2057400"/>
            <a:ext cx="13258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274320" algn="l" defTabSz="1463040" rtl="0" eaLnBrk="1" latinLnBrk="0" hangingPunct="1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8188" indent="-273050" algn="l" defTabSz="1463040" rtl="0" eaLnBrk="1" latinLnBrk="0" hangingPunct="1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31875" indent="-273050" algn="l" defTabSz="1463040" rtl="0" eaLnBrk="1" latinLnBrk="0" hangingPunct="1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12863" indent="-273050" algn="l" defTabSz="1463040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6550" indent="-273050" algn="l" defTabSz="1463040" rtl="0" eaLnBrk="1" latinLnBrk="0" hangingPunct="1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4023360" indent="-365760" algn="l" defTabSz="146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146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146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146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PROBLEM</a:t>
            </a:r>
            <a:endParaRPr lang="fr-FR" sz="2800" i="1" dirty="0"/>
          </a:p>
          <a:p>
            <a:pPr lvl="1"/>
            <a:r>
              <a:rPr lang="fr-FR" sz="2400" dirty="0" err="1"/>
              <a:t>Some</a:t>
            </a:r>
            <a:r>
              <a:rPr lang="fr-FR" sz="2400" dirty="0"/>
              <a:t> documents </a:t>
            </a:r>
            <a:r>
              <a:rPr lang="fr-FR" sz="2400" dirty="0" err="1"/>
              <a:t>contain</a:t>
            </a:r>
            <a:r>
              <a:rPr lang="fr-FR" sz="2400" dirty="0"/>
              <a:t> sensitive </a:t>
            </a:r>
            <a:r>
              <a:rPr lang="fr-FR" sz="2400" dirty="0" err="1"/>
              <a:t>that</a:t>
            </a:r>
            <a:r>
              <a:rPr lang="fr-FR" sz="2400" dirty="0"/>
              <a:t> </a:t>
            </a:r>
            <a:r>
              <a:rPr lang="fr-FR" sz="2400" dirty="0" err="1"/>
              <a:t>needs</a:t>
            </a:r>
            <a:r>
              <a:rPr lang="fr-FR" sz="2400" dirty="0"/>
              <a:t> to </a:t>
            </a:r>
            <a:r>
              <a:rPr lang="fr-FR" sz="2400" dirty="0" err="1"/>
              <a:t>be</a:t>
            </a:r>
            <a:r>
              <a:rPr lang="fr-FR" sz="2400" dirty="0"/>
              <a:t> </a:t>
            </a:r>
            <a:r>
              <a:rPr lang="fr-FR" sz="2400" dirty="0" err="1"/>
              <a:t>hidden</a:t>
            </a:r>
            <a:r>
              <a:rPr lang="fr-FR" sz="2400" dirty="0"/>
              <a:t>.</a:t>
            </a:r>
            <a:endParaRPr lang="fr-FR" sz="2400" i="1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fr-FR" dirty="0"/>
              <a:t>SOLUTION</a:t>
            </a:r>
          </a:p>
          <a:p>
            <a:pPr lvl="1"/>
            <a:r>
              <a:rPr lang="fr-FR" sz="2400" dirty="0" err="1"/>
              <a:t>With</a:t>
            </a:r>
            <a:r>
              <a:rPr lang="fr-FR" sz="2400" dirty="0"/>
              <a:t> the </a:t>
            </a:r>
            <a:r>
              <a:rPr lang="fr-FR" sz="2400" dirty="0" err="1"/>
              <a:t>redaction</a:t>
            </a:r>
            <a:r>
              <a:rPr lang="fr-FR" sz="2400" dirty="0"/>
              <a:t> </a:t>
            </a:r>
            <a:r>
              <a:rPr lang="fr-FR" sz="2400" dirty="0" err="1"/>
              <a:t>featur</a:t>
            </a:r>
            <a:r>
              <a:rPr lang="fr-FR" sz="2400" dirty="0"/>
              <a:t>, </a:t>
            </a:r>
            <a:r>
              <a:rPr lang="fr-FR" sz="2400" dirty="0" err="1"/>
              <a:t>users</a:t>
            </a:r>
            <a:r>
              <a:rPr lang="fr-FR" sz="2400" dirty="0"/>
              <a:t> can black document out. </a:t>
            </a:r>
            <a:br>
              <a:rPr lang="fr-FR" sz="2400" dirty="0"/>
            </a:br>
            <a:r>
              <a:rPr lang="fr-FR" sz="2400" dirty="0" err="1"/>
              <a:t>Hidden</a:t>
            </a:r>
            <a:r>
              <a:rPr lang="fr-FR" sz="2400" dirty="0"/>
              <a:t> data are </a:t>
            </a:r>
            <a:r>
              <a:rPr lang="fr-FR" sz="2400" dirty="0" err="1"/>
              <a:t>definitively</a:t>
            </a:r>
            <a:r>
              <a:rPr lang="fr-FR" sz="2400" dirty="0"/>
              <a:t> </a:t>
            </a:r>
            <a:r>
              <a:rPr lang="fr-FR" sz="2400" dirty="0" err="1"/>
              <a:t>deleted</a:t>
            </a:r>
            <a:r>
              <a:rPr lang="fr-FR" sz="2400" dirty="0"/>
              <a:t>.</a:t>
            </a:r>
          </a:p>
          <a:p>
            <a:r>
              <a:rPr lang="fr-FR" dirty="0"/>
              <a:t>RESULT</a:t>
            </a:r>
          </a:p>
          <a:p>
            <a:pPr lvl="1"/>
            <a:r>
              <a:rPr lang="fr-FR" sz="2400" dirty="0"/>
              <a:t>Mars Cycles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now</a:t>
            </a:r>
            <a:r>
              <a:rPr lang="fr-FR" sz="2400" dirty="0"/>
              <a:t> confident sharing </a:t>
            </a:r>
            <a:r>
              <a:rPr lang="fr-FR" sz="2400" dirty="0" err="1"/>
              <a:t>its</a:t>
            </a:r>
            <a:r>
              <a:rPr lang="fr-FR" sz="2400" dirty="0"/>
              <a:t> </a:t>
            </a:r>
            <a:r>
              <a:rPr lang="fr-FR" sz="2400" dirty="0" err="1"/>
              <a:t>electronic</a:t>
            </a:r>
            <a:r>
              <a:rPr lang="fr-FR" sz="2400" dirty="0"/>
              <a:t> documents.</a:t>
            </a:r>
          </a:p>
          <a:p>
            <a:pPr lvl="1"/>
            <a:endParaRPr lang="fr-FR" sz="2400" dirty="0"/>
          </a:p>
          <a:p>
            <a:pPr lvl="1"/>
            <a:endParaRPr lang="fr-FR" sz="2400" dirty="0"/>
          </a:p>
          <a:p>
            <a:pPr lvl="1"/>
            <a:endParaRPr lang="fr-FR" sz="2400" dirty="0"/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931F32FC-2FCE-4059-916E-8DC56EAD4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0408" y="514400"/>
            <a:ext cx="1224136" cy="122413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9F7BB73-54B6-49D6-B5FB-3681EC90CA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1504" y="2866510"/>
            <a:ext cx="3982572" cy="333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4543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PDFA">
      <a:dk1>
        <a:srgbClr val="231F20"/>
      </a:dk1>
      <a:lt1>
        <a:sysClr val="window" lastClr="FFFFFF"/>
      </a:lt1>
      <a:dk2>
        <a:srgbClr val="231F20"/>
      </a:dk2>
      <a:lt2>
        <a:srgbClr val="F8F8F8"/>
      </a:lt2>
      <a:accent1>
        <a:srgbClr val="D03F4E"/>
      </a:accent1>
      <a:accent2>
        <a:srgbClr val="8B985B"/>
      </a:accent2>
      <a:accent3>
        <a:srgbClr val="CA9831"/>
      </a:accent3>
      <a:accent4>
        <a:srgbClr val="4891AF"/>
      </a:accent4>
      <a:accent5>
        <a:srgbClr val="AFB3B6"/>
      </a:accent5>
      <a:accent6>
        <a:srgbClr val="D7D9DA"/>
      </a:accent6>
      <a:hlink>
        <a:srgbClr val="D03F4E"/>
      </a:hlink>
      <a:folHlink>
        <a:srgbClr val="D03F4E"/>
      </a:folHlink>
    </a:clrScheme>
    <a:fontScheme name="Source Sans Pro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MARS CYCLES Master PDF Days Europe 2020.potx" id="{AF5D8B87-C43F-415C-8D54-CE4C3020AAF6}" vid="{09845FB8-BF44-408F-B08A-8BC00181E3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MARS CYCLES Master PDF Days Europe 2020</Template>
  <TotalTime>717</TotalTime>
  <Words>664</Words>
  <Application>Microsoft Office PowerPoint</Application>
  <PresentationFormat>Custom</PresentationFormat>
  <Paragraphs>115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Source Sans Pro</vt:lpstr>
      <vt:lpstr>Source Sans Pro SemiBold</vt:lpstr>
      <vt:lpstr>Wingdings</vt:lpstr>
      <vt:lpstr>Default Theme</vt:lpstr>
      <vt:lpstr>PassportPDF: New Way to Go PDF, on Earth and Beyond!</vt:lpstr>
      <vt:lpstr>Meet our Speakers</vt:lpstr>
      <vt:lpstr>What we will cover</vt:lpstr>
      <vt:lpstr>Issues</vt:lpstr>
      <vt:lpstr>PassportPDF</vt:lpstr>
      <vt:lpstr>Hyper-compression</vt:lpstr>
      <vt:lpstr>Annotation &amp; collaboration</vt:lpstr>
      <vt:lpstr>PDF/A conversion &amp; validation</vt:lpstr>
      <vt:lpstr>Redaction &amp; privacy</vt:lpstr>
      <vt:lpstr>Electronic signature </vt:lpstr>
      <vt:lpstr>Security </vt:lpstr>
      <vt:lpstr>A flexible solution for users</vt:lpstr>
      <vt:lpstr>A flexible pricing  </vt:lpstr>
      <vt:lpstr>Conclusion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PassportPDF: New Way to Go PDF, on Earth and Beyond!</dc:title>
  <dc:creator>Elodie Tellier</dc:creator>
  <cp:lastModifiedBy>Loic Aigon</cp:lastModifiedBy>
  <cp:revision>29</cp:revision>
  <dcterms:created xsi:type="dcterms:W3CDTF">2020-02-06T14:00:05Z</dcterms:created>
  <dcterms:modified xsi:type="dcterms:W3CDTF">2020-02-10T13:32:49Z</dcterms:modified>
</cp:coreProperties>
</file>